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57" d="100"/>
          <a:sy n="157" d="100"/>
        </p:scale>
        <p:origin x="624" y="16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 /><Relationship Id="rId66" Type="http://schemas.openxmlformats.org/officeDocument/2006/relationships/tableStyles" Target="tableStyles.xml" /><Relationship Id="rId6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ECA62E-2216-4960-A875-4D2633F4A404}" type="datetimeFigureOut">
              <a:rPr lang="de-DE"/>
              <a:t>13.07.22</a:t>
            </a:fld>
            <a:endParaRPr lang="de-DE"/>
          </a:p>
        </p:txBody>
      </p:sp>
      <p:sp>
        <p:nvSpPr>
          <p:cNvPr id="4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F93703-73BA-47D5-8B02-C172375928D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56CF3-BF82-A6D6-5D5F-7F90CBD602C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233955-B73B-F694-5C01-02F873BD6F3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6998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01726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84526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EC75CF-3E09-0E13-E450-04A64742EBEB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7665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927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1104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55F6CD-EB64-A339-D138-D8ED74C1C0B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C1ECD0-DD48-754E-842A-3559A3331BB4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3168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8742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0985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5BACB8-81E8-43E2-93F8-C76B53D8EF9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99664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9469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62432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FC00D0-7B35-652E-DBD7-BD7F75B8D97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2627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34998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53253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8AA1B-0A56-4199-C000-6D68003F4A40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51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59798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31145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BCC137-C771-F293-66A2-F7774AC7280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7678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780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57480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D5E48A-06F7-2E9D-AF71-8F428F6E0148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3992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71453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6504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978F36-E408-3740-A3B9-4CDFFA13ACB7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0AECA5-447F-4093-AB28-6FE08A5ED8BC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6F8159-ADBD-765D-76B1-F88159CC3F63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F23281-F32C-B835-FCA9-B3C7735D983B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3723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45219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71465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8F8ED8-7D63-EFB8-C5CF-02A630E44C5C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4799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4237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9169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BE7EB8-43FF-268F-CD97-B0555B364015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01B6BB-1441-2B26-CD86-D243F90F32CC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407FA-D76E-F2F5-7D11-A6E2990A4207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E6A733-C23A-B35F-E9D6-22E86AFC1916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104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0921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0609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EF1CD7-9552-2602-7C6D-CA9AF00E1760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7284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48168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02842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5A07DD-67D3-BBBA-94AB-278426678690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230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2564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1562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C5AD09-FFDD-1ACB-C9FB-EFA134EB30E4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F55B73-0C90-3B4A-2507-548057B57AA9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53416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73814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3877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0B7F4-A63D-E727-F7F1-25687BF3210C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866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26161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3015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BA1A2E-A087-6BDB-DE81-287EC416D286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0987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8446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97302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07AD7B-CE93-83B9-43B7-6E1B16F2C779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348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6915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5409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F5745-13E3-49FE-D0F8-47932C411E3D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32EB55-2A7B-7056-B5F0-9980AEF9D340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0015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61941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1761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1009FE-47BA-804A-4A91-2542712E6F90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616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2373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3161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B65EB1-15A4-620A-A3EF-2F9ECA4A6041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8834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87885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38398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BE013E-D9E0-AD8E-6457-547BFD6CECD9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4952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8141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91536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043C07-2FE7-A59A-CA78-F893E01F3CB5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9028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0128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89953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2BB89E-17ED-B6C2-A6A2-84B45652092D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96782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85126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71560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C2F0A3-5166-FE39-AE85-0A1F644633A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B5BE73-7B17-CE3A-7CF5-E00E220C1B67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6769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18950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0603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CF99EC-1B67-BA1E-D1BA-36B18F2B49CB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A68EEA-DF92-CDF3-AC84-2FA610914FF2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F9BC80-DA6B-5C16-9A8E-AC82620A25D5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3795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1711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4430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61A6A2-C4B8-5D1D-255F-70D0C80F0A84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84A180-9413-237F-3645-7E67585A6CAF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5092A1-EFC0-DA26-DFB5-5A70DA5ECA70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11AF5A-F28F-587D-F6D2-A8E39E71B2B4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112653-5D48-589B-7652-7540F7C602CE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42393-0B76-0367-05AF-944D82C658EE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9AF1E3-B3C9-6593-6B32-44FAB88D2A34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77E946-5576-D8F1-50AB-8C8D192EC571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02FF60-2C95-31C4-5053-B8296C697BBE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3EBFF7-EC1B-C008-20FA-7F325F219D6F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68922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346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61946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2AC0BC-4452-D7AE-BC44-E30DD930F32F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0634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3687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31402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6AC4D8-F29E-10AB-0074-003D65F229C7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F56445-6C58-A8CD-7A57-217D70B89B19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91D39C-0062-1EE8-C96C-83947599A4BF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825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0525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71764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62428A-18E6-D4EE-7A11-245960D3B44A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9B8C10-2C52-184F-30B8-0D5CAFAA378A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4FF85F-122D-DF6B-6A9B-10E7C727D208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4576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36353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46925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F4D0C0-FD7D-28AE-DDA7-04599A823905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119E15-E60D-5078-5B7C-2496C5AA493C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97D5E-076A-FA70-5D6F-380D325F512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B9274E-65D4-B84D-861A-DF979416222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C1F702-798B-A944-83D0-0D12F4C0A6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6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Willkommen</a:t>
            </a:r>
            <a:endParaRPr/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7" name="Gruppieren 56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0" name="Gruppieren 59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3" name="Gruppieren 62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66" name="Gruppieren 65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69" name="Gruppieren 68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2" name="Gruppieren 71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75" name="Gruppieren 74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78" name="Gruppieren 77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1" name="Gruppieren 80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4" name="Gerader Verbinder 83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" name="Gruppieren 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1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2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3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4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5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6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7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8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9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0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1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2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3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4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5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6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7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8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9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0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00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852456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4" y="300703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| mit Stör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518319" y="3431381"/>
            <a:ext cx="3571200" cy="27693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4" name="Gruppieren 3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8" name="Gruppieren 7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2" name="Gruppieren 11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" name="Gruppieren 14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8" name="Gruppieren 17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1" name="Gruppieren 20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4" name="Gruppieren 23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27" name="Gruppieren 26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30" name="Gruppieren 29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33" name="Gerader Verbinder 32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1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2D4C7B6-65DB-4651-9D6D-787BD251B230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11157746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2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6074B9-4BBE-42DB-8ECC-1B8A75D6203E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6206331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3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FCBA888-8294-4426-A426-0D17B6B1880D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3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8106305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5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312311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30"/>
          </p:nvPr>
        </p:nvSpPr>
        <p:spPr bwMode="auto"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F894D4-C9B8-4F96-8FF6-79E826889C55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60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11155366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DA0F4A-AEAE-4C58-AA76-7EADB0FF7089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58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30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mit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4667C9-4C75-43A9-95B7-0690D6F29CA5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auto">
          <a:xfrm>
            <a:off x="8104861" y="1631156"/>
            <a:ext cx="3571200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9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18317" y="1631157"/>
            <a:ext cx="7363752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462FD0-9E74-4D67-97DA-C8DBAA1AE5FF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9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0" name="Textplatzhalter 9"/>
          <p:cNvSpPr>
            <a:spLocks noGrp="1"/>
          </p:cNvSpPr>
          <p:nvPr>
            <p:ph type="body" sz="quarter" idx="23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1" name="Freihandform: Form 60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grpSp>
        <p:nvGrpSpPr>
          <p:cNvPr id="11" name="Gruppieren 10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4" name="Gruppieren 1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7" name="Gruppieren 16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20" name="Gruppieren 19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3" name="Gruppieren 22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6" name="Gruppieren 25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9" name="Gruppieren 28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2" name="Gruppieren 31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35" name="Gruppieren 34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38" name="Gerader Verbinder 37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pic>
        <p:nvPicPr>
          <p:cNvPr id="3423859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822060" y="311108"/>
            <a:ext cx="774000" cy="388800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ur Titel | wei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D94168-1D2E-414B-9AFB-B7BB2EA3568F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ita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4EDA59-479C-41C3-99F0-9A24DD470063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defRPr/>
            </a:pPr>
            <a:endParaRPr lang="de-DE" sz="1600" b="0" i="0" u="none" strike="noStrike" cap="none" spc="0">
              <a:ln>
                <a:noFill/>
              </a:ln>
              <a:solidFill>
                <a:srgbClr val="041E4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„Mastertextformat bearbeiten“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8D2C6F2-BFE9-4DA1-8335-8212BBEBDEDB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2</a:t>
            </a:fld>
            <a:endParaRPr lang="de-DE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5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2" y="1632184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07 </a:t>
            </a:r>
            <a:endParaRPr/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29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2" y="2355533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08 </a:t>
            </a:r>
            <a:endParaRPr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11 </a:t>
            </a:r>
            <a:endParaRPr/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3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2" y="3078882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09 </a:t>
            </a:r>
            <a:endParaRPr/>
          </a:p>
        </p:txBody>
      </p:sp>
      <p:sp>
        <p:nvSpPr>
          <p:cNvPr id="34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5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2" y="380223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10 </a:t>
            </a:r>
            <a:endParaRPr/>
          </a:p>
        </p:txBody>
      </p:sp>
      <p:sp>
        <p:nvSpPr>
          <p:cNvPr id="36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2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12 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39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40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Textplatzhalter 16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59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60" name="Rechteck 59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4" name="Textplatzhalter 6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  <a:endParaRPr/>
          </a:p>
        </p:txBody>
      </p:sp>
      <p:grpSp>
        <p:nvGrpSpPr>
          <p:cNvPr id="56" name="Gruppieren 55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4" name="Gruppieren 6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8" name="Gruppieren 6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71" name="Gruppieren 7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74" name="Gruppieren 7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7" name="Gruppieren 7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80" name="Gruppieren 7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83" name="Gruppieren 8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6" name="Gruppieren 85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9" name="Gerader Verbinder 88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93" name="Gruppieren 9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2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3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94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3599623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|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180691-36C4-442B-801E-F5F906A331D4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3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29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33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4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35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6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5DBE663-8CF8-4EA4-AF83-5C771F9A06FE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56</a:t>
            </a:fld>
            <a:endParaRPr lang="de-DE"/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9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8" name="Gruppieren 57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3" name="Gruppieren 62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6" name="Gruppieren 65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69" name="Gruppieren 68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72" name="Gruppieren 71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5" name="Gruppieren 74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78" name="Gruppieren 77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81" name="Gruppieren 80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4" name="Gruppieren 8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7" name="Gerader Verbinder 86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91" name="Gruppieren 90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3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4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91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234318919" name=""/>
          <p:cNvSpPr txBox="1"/>
          <p:nvPr/>
        </p:nvSpPr>
        <p:spPr bwMode="auto">
          <a:xfrm flipH="0" flipV="0">
            <a:off x="11597835" y="6588945"/>
            <a:ext cx="1102213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59</a:t>
            </a:r>
            <a:endParaRPr sz="800"/>
          </a:p>
        </p:txBody>
      </p:sp>
      <p:pic>
        <p:nvPicPr>
          <p:cNvPr id="8824542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4FCF17-48A0-4939-9B86-4A0E590241E6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59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6"/>
            <a:ext cx="11157745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1C8739-BFB7-40C2-B28E-69BB709E9C11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48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dr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7B6080-B214-4A27-A13D-95A31493955D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8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2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80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- 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4E4BF54-E288-44CA-9624-72B71A8A42AB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57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- 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8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2055A8-E7B1-419D-84AA-0C89B698BF26}" type="datetime4">
              <a:rPr lang="de-DE"/>
              <a:t>24.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1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F9C00A-8AFB-47C9-A7D9-7909CE906E5E}" type="datetime4">
              <a:rPr lang="de-DE"/>
              <a:t>24. März 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09892" y="6634664"/>
            <a:ext cx="175890" cy="12227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2A514-1398-68A8-267B-8FBB4564EB74}" type="slidenum">
              <a:rPr/>
              <a:t>58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5" name="Gruppieren 14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8" name="Gruppieren 1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21" name="Gruppieren 2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4" name="Gruppieren 2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7" name="Gruppieren 2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30" name="Gruppieren 2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3" name="Gruppieren 3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4" name="Gruppieren 1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40" name="Gerader Verbinder 39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sp>
        <p:nvSpPr>
          <p:cNvPr id="44" name="Freihandform: Form 43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prstClr val="black"/>
              </a:solidFill>
            </a:endParaRPr>
          </a:p>
        </p:txBody>
      </p:sp>
      <p:pic>
        <p:nvPicPr>
          <p:cNvPr id="376148766" name="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 rot="0" flipH="0" flipV="0">
            <a:off x="9822061" y="311109"/>
            <a:ext cx="774000" cy="388800"/>
          </a:xfrm>
          <a:prstGeom prst="rect">
            <a:avLst/>
          </a:prstGeom>
        </p:spPr>
      </p:pic>
      <p:sp>
        <p:nvSpPr>
          <p:cNvPr id="1145451980" name=""/>
          <p:cNvSpPr txBox="1"/>
          <p:nvPr/>
        </p:nvSpPr>
        <p:spPr bwMode="auto">
          <a:xfrm flipH="0" flipV="0">
            <a:off x="8085562" y="916781"/>
            <a:ext cx="8215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14038288" name=""/>
          <p:cNvSpPr txBox="1"/>
          <p:nvPr/>
        </p:nvSpPr>
        <p:spPr bwMode="auto">
          <a:xfrm flipH="0" flipV="0">
            <a:off x="11597836" y="6588945"/>
            <a:ext cx="1101853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59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2400" b="1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1200"/>
        </a:spcAft>
        <a:buFont typeface="Arial"/>
        <a:buNone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image" Target="../media/image2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media1.sv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png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Relationship Id="rId4" Type="http://schemas.openxmlformats.org/officeDocument/2006/relationships/image" Target="../media/image47.png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8.png"/><Relationship Id="rId4" Type="http://schemas.openxmlformats.org/officeDocument/2006/relationships/image" Target="../media/image4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53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4.png"/><Relationship Id="rId4" Type="http://schemas.openxmlformats.org/officeDocument/2006/relationships/image" Target="../media/image55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6.png"/><Relationship Id="rId4" Type="http://schemas.openxmlformats.org/officeDocument/2006/relationships/image" Target="../media/image57.png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jpg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www.avg.com/de/signal/cpu-vs-gpu-comparison" TargetMode="External"/><Relationship Id="rId4" Type="http://schemas.openxmlformats.org/officeDocument/2006/relationships/hyperlink" Target="https://en.wikipedia.org/wiki/Multithreading_(computer_architecture)" TargetMode="External"/><Relationship Id="rId5" Type="http://schemas.openxmlformats.org/officeDocument/2006/relationships/hyperlink" Target="https://pixabay.com/de/illustrations/statistiken-gesch%C3%A4ft-graph-daten-5041374/" TargetMode="External"/><Relationship Id="rId6" Type="http://schemas.openxmlformats.org/officeDocument/2006/relationships/hyperlink" Target="https://doku.lrz.de/openmp-shared-memory-and-device-parallelism-11481693.html" TargetMode="External"/><Relationship Id="rId7" Type="http://schemas.openxmlformats.org/officeDocument/2006/relationships/hyperlink" Target="https://www.intel.com/content/www/us/en/developer/tools/oneapi/overview.html" TargetMode="External"/><Relationship Id="rId8" Type="http://schemas.openxmlformats.org/officeDocument/2006/relationships/hyperlink" Target="https://llvm.org/" TargetMode="External"/><Relationship Id="rId9" Type="http://schemas.openxmlformats.org/officeDocument/2006/relationships/hyperlink" Target="https://en.wikipedia.org/wiki/Single_instruction,_multiple_data" TargetMode="External"/><Relationship Id="rId10" Type="http://schemas.openxmlformats.org/officeDocument/2006/relationships/hyperlink" Target="https://documentation-service.arm.com/static/6530e5163f12c06bc0f74108" TargetMode="External"/><Relationship Id="rId11" Type="http://schemas.openxmlformats.org/officeDocument/2006/relationships/hyperlink" Target="https://xkcd.com/2347/" TargetMode="External"/><Relationship Id="rId12" Type="http://schemas.openxmlformats.org/officeDocument/2006/relationships/hyperlink" Target="https://en.wikipedia.org/wiki/Streaming_SIMD_Extensions" TargetMode="External"/><Relationship Id="rId13" Type="http://schemas.openxmlformats.org/officeDocument/2006/relationships/hyperlink" Target="https://en.wikipedia.org/wiki/CUDA" TargetMode="External"/><Relationship Id="rId14" Type="http://schemas.openxmlformats.org/officeDocument/2006/relationships/hyperlink" Target="https://docs.nvidia.com/cuda/cuda-c-programming-guide/index.html" TargetMode="External"/><Relationship Id="rId15" Type="http://schemas.openxmlformats.org/officeDocument/2006/relationships/hyperlink" Target="https://www.nytimes.com/2016/08/06/arts/this-is-fine-meme-dog-fire.html" TargetMode="External"/><Relationship Id="rId16" Type="http://schemas.openxmlformats.org/officeDocument/2006/relationships/hyperlink" Target="https://imgflip.com/memegenerator/Table-Flip-Guy" TargetMode="External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Relationship Id="rId4" Type="http://schemas.openxmlformats.org/officeDocument/2006/relationships/image" Target="../media/image18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755293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264221009" name=""/>
          <p:cNvPicPr>
            <a:picLocks noChangeAspect="1"/>
          </p:cNvPicPr>
          <p:nvPr>
            <p:ph type="pic" sz="quarter" idx="10" hasCustomPrompt="1"/>
          </p:nvPr>
        </p:nvPicPr>
        <p:blipFill>
          <a:blip r:embed="rId3"/>
          <a:srcRect l="0" t="15448" r="0" b="21682"/>
          <a:stretch/>
        </p:blipFill>
        <p:spPr bwMode="auto">
          <a:xfrm rot="0" flipH="0" flipV="0">
            <a:off x="0" y="1628774"/>
            <a:ext cx="12191999" cy="5229225"/>
          </a:xfrm>
          <a:prstGeom prst="rect">
            <a:avLst/>
          </a:prstGeom>
        </p:spPr>
      </p:pic>
      <p:sp>
        <p:nvSpPr>
          <p:cNvPr id="1631281030" name=""/>
          <p:cNvSpPr/>
          <p:nvPr/>
        </p:nvSpPr>
        <p:spPr bwMode="auto">
          <a:xfrm flipH="0" flipV="0">
            <a:off x="0" y="1628775"/>
            <a:ext cx="12191999" cy="5229225"/>
          </a:xfrm>
          <a:prstGeom prst="rect">
            <a:avLst/>
          </a:prstGeom>
          <a:solidFill>
            <a:schemeClr val="bg1">
              <a:alpha val="4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2673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34809" y="2913730"/>
            <a:ext cx="11523459" cy="167675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Optimizing AI Workloads for Enhanced Performance:</a:t>
            </a:r>
            <a:b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Comprehensive Framework for Comparing CPU and GPU Architectures</a:t>
            </a:r>
            <a:endParaRPr sz="2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In-Depth Benchmarking and Evaluation of Multithreading, OpenMP, SIMD, Quantization, Compiler Selection,</a:t>
            </a:r>
            <a:b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CUDA Tuning for Accelerated Machine Learning Tasks</a:t>
            </a:r>
            <a:endParaRPr sz="1600" b="0">
              <a:solidFill>
                <a:schemeClr val="tx1"/>
              </a:solidFill>
            </a:endParaRPr>
          </a:p>
        </p:txBody>
      </p:sp>
      <p:sp>
        <p:nvSpPr>
          <p:cNvPr id="1274287335" name=""/>
          <p:cNvSpPr txBox="1"/>
          <p:nvPr/>
        </p:nvSpPr>
        <p:spPr bwMode="auto">
          <a:xfrm flipH="0" flipV="0">
            <a:off x="0" y="6492060"/>
            <a:ext cx="1490579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Maximilian Achenbach</a:t>
            </a:r>
            <a:endParaRPr sz="600" i="0">
              <a:solidFill>
                <a:schemeClr val="tx1"/>
              </a:solidFill>
            </a:endParaRPr>
          </a:p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Dustin Heither</a:t>
            </a:r>
            <a:endParaRPr sz="600" i="0">
              <a:solidFill>
                <a:schemeClr val="tx1"/>
              </a:solidFill>
            </a:endParaRPr>
          </a:p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Robert Kagan</a:t>
            </a:r>
            <a:endParaRPr sz="600" i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47480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BD056B-6BDD-84FE-A7B0-F2DE90973DEB}" type="datetime4">
              <a:rPr lang="de-DE"/>
              <a:t>24. März 2025</a:t>
            </a:fld>
            <a:endParaRPr lang="de-DE"/>
          </a:p>
        </p:txBody>
      </p:sp>
      <p:sp>
        <p:nvSpPr>
          <p:cNvPr id="172445253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856490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F3505C2-D1A1-E92C-CBF7-8FA2D967BAA7}" type="slidenum">
              <a:rPr lang="de-DE"/>
              <a:t>10</a:t>
            </a:fld>
            <a:endParaRPr lang="de-DE"/>
          </a:p>
        </p:txBody>
      </p:sp>
      <p:sp>
        <p:nvSpPr>
          <p:cNvPr id="292342803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Anticipated </a:t>
            </a: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Faster Processing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Speeds up data processing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Better Resource Utilization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Leverages multi-core processors for parallelism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Scalability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Makes it easier to scale the system to handle large AI models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datasets</a:t>
            </a:r>
            <a:endParaRPr sz="1400" strike="noStrike" cap="none" spc="0">
              <a:latin typeface="Arial"/>
              <a:cs typeface="Arial"/>
            </a:endParaRPr>
          </a:p>
        </p:txBody>
      </p:sp>
      <p:sp>
        <p:nvSpPr>
          <p:cNvPr id="989739666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51760273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206328" y="1963099"/>
            <a:ext cx="5469732" cy="3905730"/>
          </a:xfrm>
          <a:prstGeom prst="rect">
            <a:avLst/>
          </a:prstGeom>
          <a:noFill/>
        </p:spPr>
      </p:pic>
      <p:sp>
        <p:nvSpPr>
          <p:cNvPr id="108724945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Anticipated Benefits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78455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E3B3E1-1540-8005-0E83-4EEA911828E2}" type="datetime4">
              <a:rPr lang="de-DE"/>
              <a:t>24. März 2025</a:t>
            </a:fld>
            <a:endParaRPr lang="de-DE"/>
          </a:p>
        </p:txBody>
      </p:sp>
      <p:sp>
        <p:nvSpPr>
          <p:cNvPr id="3317466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1821582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A47077-59F0-BB0F-1110-B14291F59703}" type="slidenum">
              <a:rPr lang="de-DE"/>
              <a:t>11</a:t>
            </a:fld>
            <a:endParaRPr lang="de-DE"/>
          </a:p>
        </p:txBody>
      </p:sp>
      <p:sp>
        <p:nvSpPr>
          <p:cNvPr id="137541374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75000" lnSpcReduction="5000"/>
          </a:bodyPr>
          <a:lstStyle/>
          <a:p>
            <a:pPr>
              <a:lnSpc>
                <a:spcPct val="110000"/>
              </a:lnSpc>
              <a:defRPr/>
            </a:pPr>
            <a:r>
              <a:rPr sz="16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Proof of Concept</a:t>
            </a:r>
            <a:endParaRPr sz="16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Independent Thread Creation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Each function created and joined its own threads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 Pool Implementation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Thanks to the suggeestion of Philipp Holzinger :)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Thread Lifecycle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Threads are created once at the start and joined once at the end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Task Management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</a:t>
            </a: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GAsyncQueue</a:t>
            </a: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is used to manage tasks efficiently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Poison Pill Mechanism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Threads continuously execute tasks until they receive a "poison pill" to terminate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1489850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create_mt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threads)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THREADS = threads;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(queue ==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 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queue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g_async_queue_new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pthread_mutex_init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(&amp;mutex,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pthread_cond_init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(&amp;cond,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mt_arg *mt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malloc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(THREADS *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(mt_arg));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THREADS; i++) 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mt[i].idx = i;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pthread_create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(&amp;tids[i],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, start_mt, &amp;mt[i]);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  <p:sp>
        <p:nvSpPr>
          <p:cNvPr id="138618801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1666537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Initial Implementation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314962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A470DBF-60EA-6880-FDC9-3AE04DD4ACE1}" type="datetime4">
              <a:rPr lang="de-DE"/>
              <a:t>24. März 2025</a:t>
            </a:fld>
            <a:endParaRPr lang="de-DE"/>
          </a:p>
        </p:txBody>
      </p:sp>
      <p:sp>
        <p:nvSpPr>
          <p:cNvPr id="2977485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1586208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4"/>
            <a:ext cx="193962" cy="123111"/>
          </a:xfrm>
        </p:spPr>
        <p:txBody>
          <a:bodyPr/>
          <a:lstStyle/>
          <a:p>
            <a:pPr>
              <a:defRPr/>
            </a:pPr>
            <a:fld id="{466F3122-FDEA-BAB7-0EF6-C6727A266CA9}" type="slidenum">
              <a:rPr lang="de-DE"/>
              <a:t>12</a:t>
            </a:fld>
            <a:endParaRPr lang="de-DE"/>
          </a:p>
        </p:txBody>
      </p:sp>
      <p:pic>
        <p:nvPicPr>
          <p:cNvPr id="156723983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43059815" name="Titel 8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618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1491055510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99611970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103" cy="26858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pic>
        <p:nvPicPr>
          <p:cNvPr id="269080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3940867" y="4656885"/>
            <a:ext cx="900000" cy="900000"/>
          </a:xfrm>
          <a:prstGeom prst="rect">
            <a:avLst/>
          </a:prstGeom>
        </p:spPr>
      </p:pic>
      <p:sp>
        <p:nvSpPr>
          <p:cNvPr id="498385126" name=""/>
          <p:cNvSpPr txBox="1"/>
          <p:nvPr/>
        </p:nvSpPr>
        <p:spPr bwMode="auto">
          <a:xfrm flipH="0" flipV="0">
            <a:off x="5405471" y="4656885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458%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03485927" name=""/>
          <p:cNvSpPr txBox="1"/>
          <p:nvPr/>
        </p:nvSpPr>
        <p:spPr bwMode="auto">
          <a:xfrm flipH="0" flipV="0">
            <a:off x="11195984" y="4656885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-22%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23429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DE2E713-0735-2E10-A431-F1B874CACC3E}" type="datetime4">
              <a:rPr lang="de-DE"/>
              <a:t>24. März 2025</a:t>
            </a:fld>
            <a:endParaRPr lang="de-DE"/>
          </a:p>
        </p:txBody>
      </p:sp>
      <p:sp>
        <p:nvSpPr>
          <p:cNvPr id="4989244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7267753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78EEC91-F588-FE8F-FD4C-4F595D4062DB}" type="slidenum">
              <a:rPr lang="de-DE"/>
              <a:t>13</a:t>
            </a:fld>
            <a:endParaRPr lang="de-DE"/>
          </a:p>
        </p:txBody>
      </p:sp>
      <p:sp>
        <p:nvSpPr>
          <p:cNvPr id="153036107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Smart Multithreading Implementation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Overhead exceeded performance gains for some functions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Multithreading used only for sufficiently large tasks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mt_arg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mt_arg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caused high memory and copy overhead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Reduced 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mt_arg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size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Cache Optimization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Poor cache performance due to inefficient thread distribution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Optimized task allocation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596026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/>
          <a:lstStyle/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Dedicated Multithreading Class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Image processing couldn’t be multithreaded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Created a dedicated thread management class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Multithreaded Image Processing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Sequential image processing was inefficient</a:t>
            </a:r>
            <a:endParaRPr sz="12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Added concurrent image processing</a:t>
            </a:r>
            <a:endParaRPr sz="1200" strike="noStrike" cap="none" spc="0">
              <a:latin typeface="Arial"/>
              <a:ea typeface="Arial"/>
              <a:cs typeface="Arial"/>
            </a:endParaRPr>
          </a:p>
        </p:txBody>
      </p:sp>
      <p:sp>
        <p:nvSpPr>
          <p:cNvPr id="350607681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sp>
        <p:nvSpPr>
          <p:cNvPr id="39739693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Optimized Implementation</a:t>
            </a:r>
            <a:endParaRPr sz="1600"/>
          </a:p>
        </p:txBody>
      </p:sp>
      <p:graphicFrame>
        <p:nvGraphicFramePr>
          <p:cNvPr id="486983441" name=""/>
          <p:cNvGraphicFramePr>
            <a:graphicFrameLocks xmlns:a="http://schemas.openxmlformats.org/drawingml/2006/main"/>
          </p:cNvGraphicFramePr>
          <p:nvPr/>
        </p:nvGraphicFramePr>
        <p:xfrm>
          <a:off x="6206328" y="4460920"/>
          <a:ext cx="311353" cy="147573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8653"/>
              </a:tblGrid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661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1514142" name=""/>
          <p:cNvGraphicFramePr>
            <a:graphicFrameLocks xmlns:a="http://schemas.openxmlformats.org/drawingml/2006/main"/>
          </p:cNvGraphicFramePr>
          <p:nvPr/>
        </p:nvGraphicFramePr>
        <p:xfrm>
          <a:off x="7363422" y="4460920"/>
          <a:ext cx="311352" cy="147573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8652"/>
              </a:tblGrid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661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0" name=""/>
          <p:cNvCxnSpPr/>
          <p:nvPr/>
        </p:nvCxnSpPr>
        <p:spPr bwMode="auto">
          <a:xfrm rot="0" flipH="0" flipV="0">
            <a:off x="6610609" y="5198790"/>
            <a:ext cx="607614" cy="0"/>
          </a:xfrm>
          <a:prstGeom prst="line">
            <a:avLst/>
          </a:prstGeom>
          <a:solidFill>
            <a:schemeClr val="accent6"/>
          </a:solidFill>
          <a:ln w="380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30631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E7003E6-D1E0-3499-112B-9F5663871048}" type="datetime4">
              <a:rPr lang="de-DE"/>
              <a:t>24. März 2025</a:t>
            </a:fld>
            <a:endParaRPr lang="de-DE"/>
          </a:p>
        </p:txBody>
      </p:sp>
      <p:sp>
        <p:nvSpPr>
          <p:cNvPr id="109171037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5773998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4"/>
            <a:ext cx="193962" cy="123111"/>
          </a:xfrm>
        </p:spPr>
        <p:txBody>
          <a:bodyPr/>
          <a:lstStyle/>
          <a:p>
            <a:pPr>
              <a:defRPr/>
            </a:pPr>
            <a:fld id="{BFCB90CC-5DC0-9E9D-946A-A1CED3863643}" type="slidenum">
              <a:rPr lang="de-DE"/>
              <a:t>14</a:t>
            </a:fld>
            <a:endParaRPr lang="de-DE"/>
          </a:p>
        </p:txBody>
      </p:sp>
      <p:pic>
        <p:nvPicPr>
          <p:cNvPr id="32885390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84790142" name="Titel 8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618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711535473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84081798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103" cy="26858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333739822" name=""/>
          <p:cNvSpPr txBox="1"/>
          <p:nvPr/>
        </p:nvSpPr>
        <p:spPr bwMode="auto">
          <a:xfrm flipH="0" flipV="0">
            <a:off x="5507973" y="4656885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93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01652575" name=""/>
          <p:cNvSpPr txBox="1"/>
          <p:nvPr/>
        </p:nvSpPr>
        <p:spPr bwMode="auto">
          <a:xfrm flipH="0" flipV="0">
            <a:off x="11195986" y="4656885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82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52877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6" y="3155219"/>
            <a:ext cx="11159181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OpenMP</a:t>
            </a:r>
            <a:endParaRPr/>
          </a:p>
        </p:txBody>
      </p:sp>
      <p:sp>
        <p:nvSpPr>
          <p:cNvPr id="51788465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3D40959-0D68-D44E-ED0A-EEBD2DEC4C97}" type="datetime4">
              <a:rPr lang="de-DE"/>
              <a:t>24. März 2025</a:t>
            </a:fld>
            <a:endParaRPr lang="de-DE"/>
          </a:p>
        </p:txBody>
      </p:sp>
      <p:sp>
        <p:nvSpPr>
          <p:cNvPr id="130386980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4356550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A4DDA59-94DB-A0D0-E497-63FBE585C5DF}" type="slidenum">
              <a:rPr lang="de-DE"/>
              <a:t>15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15653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5A787CE-EC60-51ED-47E1-D9D7F932F3E0}" type="datetime4">
              <a:rPr lang="de-DE"/>
              <a:t>24. März 2025</a:t>
            </a:fld>
            <a:endParaRPr lang="de-DE"/>
          </a:p>
        </p:txBody>
      </p:sp>
      <p:sp>
        <p:nvSpPr>
          <p:cNvPr id="105961866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7146630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5DA2EED-8360-5CB9-536D-A8682472D6D9}" type="slidenum">
              <a:rPr lang="de-DE"/>
              <a:t>16</a:t>
            </a:fld>
            <a:endParaRPr lang="de-DE"/>
          </a:p>
        </p:txBody>
      </p:sp>
      <p:sp>
        <p:nvSpPr>
          <p:cNvPr id="1017985025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strike="noStrike" cap="none" spc="0"/>
              <a:t>OpenMP</a:t>
            </a:r>
            <a:endParaRPr sz="1400" b="1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strike="noStrike" cap="none" spc="0"/>
              <a:t>API for parallel programming in C and C++ for several CPU- and GPU-architectures</a:t>
            </a:r>
            <a:endParaRPr sz="140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strike="noStrike" cap="none" spc="0"/>
              <a:t>Simplifies parallel programming by managing threading on compiler side</a:t>
            </a:r>
            <a:endParaRPr sz="1400" strike="noStrike" cap="none" spc="0"/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1" strike="noStrike" cap="none" spc="0"/>
              <a:t>Basic Function</a:t>
            </a:r>
            <a:endParaRPr sz="1400" b="1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Uses pragmas (compiler directives) to define parallel regions in code</a:t>
            </a:r>
            <a:endParaRPr sz="1400" b="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Distributes work across cores based on current load</a:t>
            </a:r>
            <a:endParaRPr sz="1400" b="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Compiler handels most parallelization details, reducing transparency and flexibilty</a:t>
            </a:r>
            <a:endParaRPr sz="1400" strike="noStrike" cap="none" spc="0"/>
          </a:p>
        </p:txBody>
      </p:sp>
      <p:sp>
        <p:nvSpPr>
          <p:cNvPr id="7935389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772641870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6544" cy="268583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Open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ulti-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rocessing</a:t>
            </a:r>
            <a:endParaRPr b="0"/>
          </a:p>
        </p:txBody>
      </p:sp>
      <p:pic>
        <p:nvPicPr>
          <p:cNvPr id="1513483767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612332" y="1863326"/>
            <a:ext cx="4657725" cy="410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189914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0417350" y="6634664"/>
            <a:ext cx="849592" cy="123111"/>
          </a:xfrm>
        </p:spPr>
        <p:txBody>
          <a:bodyPr/>
          <a:lstStyle/>
          <a:p>
            <a:pPr>
              <a:defRPr/>
            </a:pPr>
            <a:fld id="{0C330BFA-FE9B-23E1-9083-92F7EF629C4A}" type="datetime4">
              <a:rPr lang="de-DE"/>
              <a:t>24. März 2025</a:t>
            </a:fld>
            <a:endParaRPr lang="de-DE"/>
          </a:p>
        </p:txBody>
      </p:sp>
      <p:sp>
        <p:nvSpPr>
          <p:cNvPr id="58134252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518319" y="6634664"/>
            <a:ext cx="5469732" cy="123111"/>
          </a:xfrm>
        </p:spPr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4861736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DCCFCD35-7E58-87C3-8C5B-469F02A34B29}" type="slidenum">
              <a:rPr lang="de-DE"/>
              <a:t>17</a:t>
            </a:fld>
            <a:endParaRPr lang="de-DE"/>
          </a:p>
        </p:txBody>
      </p:sp>
      <p:sp>
        <p:nvSpPr>
          <p:cNvPr id="1755233701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Directives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0" marR="0" lvl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</a:t>
            </a:r>
            <a:r>
              <a:rPr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parallel</a:t>
            </a:r>
            <a:endParaRPr sz="1400" b="1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for</a:t>
            </a:r>
            <a:endParaRPr lang="de-DE" sz="14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simd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Library Functions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omp_set_num_threads()</a:t>
            </a:r>
            <a:endParaRPr lang="de-DE" sz="14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omp_get_num_threads()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>
                <a:latin typeface="Arial"/>
                <a:ea typeface="Arial"/>
                <a:cs typeface="Arial"/>
              </a:rPr>
              <a:t>Environment Variables</a:t>
            </a:r>
            <a:endParaRPr sz="1400" b="1">
              <a:latin typeface="Arial"/>
              <a:cs typeface="Arial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OMP_NUM_THREADS</a:t>
            </a:r>
            <a:endParaRPr sz="14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2696184" name="Textplatzhalter 9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0" u="none" strike="noStrike" cap="none" spc="0">
                <a:solidFill/>
                <a:latin typeface="Arial"/>
                <a:ea typeface="Arial"/>
                <a:cs typeface="Arial"/>
              </a:rPr>
              <a:t>/*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a: Input-Matrix a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b: Input-Matrix b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c: Output-Matrix c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mt: Multithreading object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@return: Matrix c as a result of a + b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*/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4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*a,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*b, matrix *c, mt *instance)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pragma</a:t>
            </a: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omp parallel for collapse(2)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c-&gt;x; i++) 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j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j &lt; c-&gt;y; j++) 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4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}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  <p:sp>
        <p:nvSpPr>
          <p:cNvPr id="754869642" name="Titel 1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7264" cy="329544"/>
          </a:xfrm>
        </p:spPr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465186316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7524" y="687387"/>
            <a:ext cx="6855739" cy="268583"/>
          </a:xfrm>
        </p:spPr>
        <p:txBody>
          <a:bodyPr/>
          <a:lstStyle/>
          <a:p>
            <a:pPr>
              <a:defRPr/>
            </a:pPr>
            <a:r>
              <a:rPr lang="de-DE"/>
              <a:t>Implementation</a:t>
            </a:r>
            <a:r>
              <a:rPr/>
              <a:t> 1/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1545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E1548C-35BA-B65E-CEF6-1EAF6111633A}" type="datetime4">
              <a:rPr lang="de-DE"/>
              <a:t>24. März 2025</a:t>
            </a:fld>
            <a:endParaRPr lang="de-DE"/>
          </a:p>
        </p:txBody>
      </p:sp>
      <p:sp>
        <p:nvSpPr>
          <p:cNvPr id="127124420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3991421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5CF6215-5716-8911-044E-372A170B6229}" type="slidenum">
              <a:rPr lang="de-DE"/>
              <a:t>18</a:t>
            </a:fld>
            <a:endParaRPr lang="de-DE"/>
          </a:p>
        </p:txBody>
      </p:sp>
      <p:sp>
        <p:nvSpPr>
          <p:cNvPr id="387029533" name="Textplatzhalter 8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5" y="1631155"/>
            <a:ext cx="5469732" cy="337233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Flags (Depending On Architecture)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AMD: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-Xcompiler -fopenmp</a:t>
            </a:r>
            <a:endParaRPr sz="1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Arm: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-Xclang -fopenmp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Intel: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-Xcompiler -qopenmp</a:t>
            </a:r>
            <a:endParaRPr sz="1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Offload Targets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Executes computations on devices like GPUs or specialized hardware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Requires compiler support</a:t>
            </a:r>
            <a:endParaRPr lang="de-DE" sz="1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Warning</a:t>
            </a:r>
            <a:endParaRPr sz="1400" b="1" i="0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</p:txBody>
      </p:sp>
      <p:sp>
        <p:nvSpPr>
          <p:cNvPr id="184687693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94096791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464" cy="268583"/>
          </a:xfrm>
        </p:spPr>
        <p:txBody>
          <a:bodyPr/>
          <a:lstStyle/>
          <a:p>
            <a:pPr>
              <a:defRPr/>
            </a:pPr>
            <a:r>
              <a:rPr lang="de-DE"/>
              <a:t>Implementation 2/ 2</a:t>
            </a:r>
            <a:endParaRPr/>
          </a:p>
        </p:txBody>
      </p:sp>
      <p:pic>
        <p:nvPicPr>
          <p:cNvPr id="188389730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651769" y="1631153"/>
            <a:ext cx="4578850" cy="4569618"/>
          </a:xfrm>
          <a:prstGeom prst="rect">
            <a:avLst/>
          </a:prstGeom>
        </p:spPr>
      </p:pic>
      <p:sp>
        <p:nvSpPr>
          <p:cNvPr id="219834750" name=""/>
          <p:cNvSpPr txBox="1"/>
          <p:nvPr/>
        </p:nvSpPr>
        <p:spPr bwMode="auto">
          <a:xfrm flipH="0" flipV="0">
            <a:off x="518319" y="5042170"/>
            <a:ext cx="5249166" cy="1158599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400" b="1" i="0" u="none" strike="noStrike" cap="none" spc="0">
                <a:solidFill>
                  <a:srgbClr val="7030A0"/>
                </a:solidFill>
                <a:latin typeface="Arial"/>
                <a:ea typeface="Arial"/>
                <a:cs typeface="Arial"/>
              </a:rPr>
              <a:t>warning: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loop not vectorized: the optimizer was unable to perform the requested transformation; the transformation might be disabled or specified as part of an unsupported transformation ordering [-Wpass-failed=transform-warning]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 warning generated.</a:t>
            </a:r>
            <a:endParaRPr sz="1400" b="0" i="0" u="none" strike="noStrike" cap="none" spc="0">
              <a:solidFill>
                <a:schemeClr val="tx1"/>
              </a:solidFill>
              <a:highlight>
                <a:srgbClr val="D3D3D3"/>
              </a:highligh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3514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6BBDC4-06E9-69FD-79B1-E8B44E390E48}" type="datetime4">
              <a:rPr lang="de-DE"/>
              <a:t>24. März 2025</a:t>
            </a:fld>
            <a:endParaRPr lang="de-DE"/>
          </a:p>
        </p:txBody>
      </p:sp>
      <p:sp>
        <p:nvSpPr>
          <p:cNvPr id="17028224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6791505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3"/>
            <a:ext cx="193961" cy="123111"/>
          </a:xfrm>
        </p:spPr>
        <p:txBody>
          <a:bodyPr/>
          <a:lstStyle/>
          <a:p>
            <a:pPr>
              <a:defRPr/>
            </a:pPr>
            <a:fld id="{09888F78-C4B6-CEB2-B1E3-6FA47B9F7954}" type="slidenum">
              <a:rPr lang="de-DE"/>
              <a:t>19</a:t>
            </a:fld>
            <a:endParaRPr lang="de-DE"/>
          </a:p>
        </p:txBody>
      </p:sp>
      <p:pic>
        <p:nvPicPr>
          <p:cNvPr id="103260750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795643394" name="Titel 8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4834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OpenMP</a:t>
            </a:r>
            <a:endParaRPr sz="2400"/>
          </a:p>
        </p:txBody>
      </p:sp>
      <p:pic>
        <p:nvPicPr>
          <p:cNvPr id="31711613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01792096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4" y="687595"/>
            <a:ext cx="6845103" cy="26858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156310737" name=""/>
          <p:cNvSpPr txBox="1"/>
          <p:nvPr/>
        </p:nvSpPr>
        <p:spPr bwMode="auto">
          <a:xfrm flipH="0" flipV="0">
            <a:off x="5405468" y="4656885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220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85961864" name=""/>
          <p:cNvSpPr txBox="1"/>
          <p:nvPr/>
        </p:nvSpPr>
        <p:spPr bwMode="auto">
          <a:xfrm flipH="0" flipV="0">
            <a:off x="11093478" y="4656885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468</a:t>
            </a: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80514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04ABED6-2052-CB09-01F3-3028FD83E06F}" type="datetime4">
              <a:rPr lang="de-DE"/>
              <a:t>24. März 2025</a:t>
            </a:fld>
            <a:endParaRPr lang="de-DE"/>
          </a:p>
        </p:txBody>
      </p:sp>
      <p:sp>
        <p:nvSpPr>
          <p:cNvPr id="94156196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9728538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F11D83-E914-FCD6-B610-FE94B6F6D790}" type="slidenum">
              <a:rPr lang="de-DE"/>
              <a:t>2</a:t>
            </a:fld>
            <a:endParaRPr lang="de-DE"/>
          </a:p>
        </p:txBody>
      </p:sp>
      <p:sp>
        <p:nvSpPr>
          <p:cNvPr id="475371831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0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Benchmarking Setup</a:t>
            </a:r>
            <a:endParaRPr/>
          </a:p>
        </p:txBody>
      </p:sp>
      <p:sp>
        <p:nvSpPr>
          <p:cNvPr id="497495755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7" y="2354710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1334417553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OpenMP</a:t>
            </a:r>
            <a:endParaRPr sz="1800"/>
          </a:p>
        </p:txBody>
      </p:sp>
      <p:sp>
        <p:nvSpPr>
          <p:cNvPr id="1849234834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7" y="452537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05</a:t>
            </a:r>
            <a:endParaRPr/>
          </a:p>
        </p:txBody>
      </p:sp>
      <p:sp>
        <p:nvSpPr>
          <p:cNvPr id="1607109934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Naive Implementation</a:t>
            </a:r>
            <a:endParaRPr/>
          </a:p>
        </p:txBody>
      </p:sp>
      <p:sp>
        <p:nvSpPr>
          <p:cNvPr id="1516026769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7" y="307826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1487598699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19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668670317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7" y="380181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581203505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29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&amp; Build Tools</a:t>
            </a:r>
            <a:endParaRPr sz="1800"/>
          </a:p>
        </p:txBody>
      </p:sp>
      <p:sp>
        <p:nvSpPr>
          <p:cNvPr id="688098180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7" y="524892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06</a:t>
            </a:r>
            <a:endParaRPr/>
          </a:p>
        </p:txBody>
      </p:sp>
      <p:sp>
        <p:nvSpPr>
          <p:cNvPr id="7081311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89" y="1632183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</a:t>
            </a:r>
            <a:endParaRPr/>
          </a:p>
        </p:txBody>
      </p:sp>
      <p:sp>
        <p:nvSpPr>
          <p:cNvPr id="1817567531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1" y="1632183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07</a:t>
            </a:r>
            <a:endParaRPr/>
          </a:p>
        </p:txBody>
      </p:sp>
      <p:sp>
        <p:nvSpPr>
          <p:cNvPr id="1749421757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89" y="2355531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Quantization</a:t>
            </a:r>
            <a:endParaRPr/>
          </a:p>
        </p:txBody>
      </p:sp>
      <p:sp>
        <p:nvSpPr>
          <p:cNvPr id="1403569219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1" y="2355531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08</a:t>
            </a:r>
            <a:endParaRPr/>
          </a:p>
        </p:txBody>
      </p:sp>
      <p:sp>
        <p:nvSpPr>
          <p:cNvPr id="707539950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89" y="4525579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GPU-Based Optimizations</a:t>
            </a:r>
            <a:endParaRPr/>
          </a:p>
        </p:txBody>
      </p:sp>
      <p:sp>
        <p:nvSpPr>
          <p:cNvPr id="1190567126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1" y="452557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11</a:t>
            </a:r>
            <a:endParaRPr/>
          </a:p>
        </p:txBody>
      </p:sp>
      <p:sp>
        <p:nvSpPr>
          <p:cNvPr id="1094739937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89" y="3078882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Other Optimizations</a:t>
            </a:r>
            <a:endParaRPr/>
          </a:p>
        </p:txBody>
      </p:sp>
      <p:sp>
        <p:nvSpPr>
          <p:cNvPr id="346082856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1" y="3078882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09</a:t>
            </a:r>
            <a:endParaRPr/>
          </a:p>
        </p:txBody>
      </p:sp>
      <p:sp>
        <p:nvSpPr>
          <p:cNvPr id="1582682972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89" y="3802230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/>
          </a:p>
        </p:txBody>
      </p:sp>
      <p:sp>
        <p:nvSpPr>
          <p:cNvPr id="669039221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1" y="3802230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10</a:t>
            </a:r>
            <a:endParaRPr/>
          </a:p>
        </p:txBody>
      </p:sp>
      <p:sp>
        <p:nvSpPr>
          <p:cNvPr id="565770539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89" y="5248929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CPU vs. GPU</a:t>
            </a:r>
            <a:endParaRPr/>
          </a:p>
        </p:txBody>
      </p:sp>
      <p:sp>
        <p:nvSpPr>
          <p:cNvPr id="877726777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1" y="524892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12</a:t>
            </a:r>
            <a:endParaRPr/>
          </a:p>
        </p:txBody>
      </p:sp>
      <p:sp>
        <p:nvSpPr>
          <p:cNvPr id="159303753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65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11096956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5045243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Objective</a:t>
            </a:r>
            <a:endParaRPr/>
          </a:p>
        </p:txBody>
      </p:sp>
      <p:sp>
        <p:nvSpPr>
          <p:cNvPr id="421099486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7" y="163115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36405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579"/>
            <a:ext cx="1115990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&amp; Build Tools</a:t>
            </a:r>
            <a:endParaRPr sz="4000" b="1"/>
          </a:p>
        </p:txBody>
      </p:sp>
      <p:sp>
        <p:nvSpPr>
          <p:cNvPr id="142876333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BACBD74-90C9-BF43-F7B1-C8C0868D949C}" type="datetime4">
              <a:rPr lang="de-DE"/>
              <a:t>24. März 2025</a:t>
            </a:fld>
            <a:endParaRPr lang="de-DE"/>
          </a:p>
        </p:txBody>
      </p:sp>
      <p:sp>
        <p:nvSpPr>
          <p:cNvPr id="11743253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614333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D46FC26-07B1-F74C-1AE1-A1105C79B32D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10222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229AB1A-6F18-AB0A-5ACB-B19A786E2566}" type="datetime4">
              <a:rPr lang="de-DE"/>
              <a:t>24. März 2025</a:t>
            </a:fld>
            <a:endParaRPr lang="de-DE"/>
          </a:p>
        </p:txBody>
      </p:sp>
      <p:sp>
        <p:nvSpPr>
          <p:cNvPr id="104461812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4847428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942A916-4585-6BCA-23F7-F700CDE6FB0B}" type="slidenum">
              <a:rPr lang="de-DE"/>
              <a:t>21</a:t>
            </a:fld>
            <a:endParaRPr lang="de-DE"/>
          </a:p>
        </p:txBody>
      </p:sp>
      <p:sp>
        <p:nvSpPr>
          <p:cNvPr id="210417415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ICPX (Intel oneAPI DPC++/C++ Compiler)</a:t>
            </a:r>
            <a:endParaRPr sz="14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strike="noStrike" cap="none" spc="0">
                <a:latin typeface="Arial"/>
                <a:ea typeface="Arial"/>
                <a:cs typeface="Arial"/>
              </a:rPr>
              <a:t>Former Name</a:t>
            </a:r>
            <a:r>
              <a:rPr sz="1400" b="0" strike="noStrike" cap="none" spc="0">
                <a:latin typeface="Arial"/>
                <a:ea typeface="Arial"/>
                <a:cs typeface="Arial"/>
              </a:rPr>
              <a:t>:</a:t>
            </a:r>
            <a:r>
              <a:rPr sz="1400" strike="noStrike" cap="none" spc="0">
                <a:latin typeface="Arial"/>
                <a:ea typeface="Arial"/>
                <a:cs typeface="Arial"/>
              </a:rPr>
              <a:t>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Intel C++ Compiler (ICPC)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Intel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Primary Focus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for Intel hardware</a:t>
            </a:r>
            <a:b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(CPUs, GPUs, FPGAs)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License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Freeware, Proprietary (under Intel’s terms)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Supported Platforms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Windows, Linux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Key Features</a:t>
            </a:r>
            <a:endParaRPr sz="1400" strike="noStrike" cap="none" spc="0"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threading with Intel oneAPI Threading Building Blocks (TBB),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OpenMP, and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native threads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>
                <a:latin typeface="Arial"/>
                <a:ea typeface="Arial"/>
                <a:cs typeface="Arial"/>
              </a:rPr>
              <a:t>Supports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proprietary hardware features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Integration with Intel libraries for performance optimizations, such as Intel MKL and IPP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4837417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Clang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strike="noStrike" cap="none" spc="0">
                <a:latin typeface="Arial"/>
                <a:ea typeface="Arial"/>
                <a:cs typeface="Arial"/>
              </a:rPr>
              <a:t>Former </a:t>
            </a: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>
                <a:latin typeface="Arial"/>
                <a:ea typeface="Arial"/>
                <a:cs typeface="Arial"/>
              </a:rPr>
              <a:t>: Apple</a:t>
            </a:r>
            <a:endParaRPr sz="140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LLVM Project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Primary Focus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Supports a wide variety of architectures</a:t>
            </a:r>
            <a:b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(x86, ARM, etc.)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License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Open Source (Apache License 2.0)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Supported Platforms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Windows, Linux, macOS, and more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Key Features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OpenMP and native threads</a:t>
            </a:r>
            <a:br>
              <a:rPr sz="1400" strike="noStrike" cap="none" spc="0">
                <a:latin typeface="Arial"/>
                <a:ea typeface="Arial"/>
                <a:cs typeface="Arial"/>
              </a:rPr>
            </a:b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Great for cross-compiling across platforms</a:t>
            </a: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Extensive tooling support for debugging and static 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064109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72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Compiler</a:t>
            </a:r>
            <a:endParaRPr/>
          </a:p>
        </p:txBody>
      </p:sp>
      <p:sp>
        <p:nvSpPr>
          <p:cNvPr id="213845740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94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ICPX vs. Clang</a:t>
            </a:r>
            <a:endParaRPr/>
          </a:p>
        </p:txBody>
      </p:sp>
      <p:pic>
        <p:nvPicPr>
          <p:cNvPr id="912847796" name="Bild 91284779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188051" y="1631155"/>
            <a:ext cx="1800000" cy="1011600"/>
          </a:xfrm>
          <a:prstGeom prst="rect">
            <a:avLst/>
          </a:prstGeom>
        </p:spPr>
      </p:pic>
      <p:pic>
        <p:nvPicPr>
          <p:cNvPr id="807410183" name=""/>
          <p:cNvPicPr>
            <a:picLocks noChangeAspect="1"/>
          </p:cNvPicPr>
          <p:nvPr/>
        </p:nvPicPr>
        <p:blipFill>
          <a:blip r:embed="rId4"/>
          <a:srcRect l="0" t="-29461" r="0" b="-29461"/>
          <a:stretch/>
        </p:blipFill>
        <p:spPr bwMode="auto">
          <a:xfrm rot="0" flipH="0" flipV="0">
            <a:off x="9876060" y="1240555"/>
            <a:ext cx="1800000" cy="179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949597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AC90FFD-974E-F8CA-39F5-A6D09F91D6CE}" type="datetime4">
              <a:rPr lang="de-DE"/>
              <a:t>24. März 2025</a:t>
            </a:fld>
            <a:endParaRPr lang="de-DE"/>
          </a:p>
        </p:txBody>
      </p:sp>
      <p:sp>
        <p:nvSpPr>
          <p:cNvPr id="181786933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4644258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3"/>
            <a:ext cx="193961" cy="123111"/>
          </a:xfrm>
        </p:spPr>
        <p:txBody>
          <a:bodyPr/>
          <a:lstStyle/>
          <a:p>
            <a:pPr>
              <a:defRPr/>
            </a:pPr>
            <a:fld id="{3612FFBC-091F-DC3B-777B-A3D5B78DC11D}" type="slidenum">
              <a:rPr lang="de-DE"/>
              <a:t>22</a:t>
            </a:fld>
            <a:endParaRPr lang="de-DE"/>
          </a:p>
        </p:txBody>
      </p:sp>
      <p:pic>
        <p:nvPicPr>
          <p:cNvPr id="703996441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710722211" name="Titel 8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4942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Compiler</a:t>
            </a:r>
            <a:endParaRPr sz="2400"/>
          </a:p>
        </p:txBody>
      </p:sp>
      <p:pic>
        <p:nvPicPr>
          <p:cNvPr id="1897159815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97647175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49060" cy="268584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 1/ 2</a:t>
            </a:r>
            <a:endParaRPr sz="1600"/>
          </a:p>
        </p:txBody>
      </p:sp>
      <p:sp>
        <p:nvSpPr>
          <p:cNvPr id="423694271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58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043438412" name=""/>
          <p:cNvSpPr txBox="1"/>
          <p:nvPr/>
        </p:nvSpPr>
        <p:spPr bwMode="auto">
          <a:xfrm flipH="0" flipV="0">
            <a:off x="1119598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-59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96215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4BB2A42-8445-C64E-5710-80BFD1C58381}" type="datetime4">
              <a:rPr lang="de-DE"/>
              <a:t>24. März 2025</a:t>
            </a:fld>
            <a:endParaRPr lang="de-DE"/>
          </a:p>
        </p:txBody>
      </p:sp>
      <p:sp>
        <p:nvSpPr>
          <p:cNvPr id="43587243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9657181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3"/>
            <a:ext cx="193961" cy="123111"/>
          </a:xfrm>
        </p:spPr>
        <p:txBody>
          <a:bodyPr/>
          <a:lstStyle/>
          <a:p>
            <a:pPr>
              <a:defRPr/>
            </a:pPr>
            <a:fld id="{0AFC64A1-60D7-B628-48B6-2ECDAE8D1902}" type="slidenum">
              <a:rPr lang="de-DE"/>
              <a:t>23</a:t>
            </a:fld>
            <a:endParaRPr lang="de-DE"/>
          </a:p>
        </p:txBody>
      </p:sp>
      <p:pic>
        <p:nvPicPr>
          <p:cNvPr id="19186674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777417020" name="Titel 8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4942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Compiler</a:t>
            </a:r>
            <a:endParaRPr sz="2400"/>
          </a:p>
        </p:txBody>
      </p:sp>
      <p:pic>
        <p:nvPicPr>
          <p:cNvPr id="37294838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81456353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49060" cy="268584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r>
              <a:rPr sz="1600"/>
              <a:t> 2/ 2</a:t>
            </a:r>
            <a:endParaRPr sz="1600"/>
          </a:p>
        </p:txBody>
      </p:sp>
      <p:sp>
        <p:nvSpPr>
          <p:cNvPr id="1996483022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-64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377220286" name=""/>
          <p:cNvSpPr txBox="1"/>
          <p:nvPr/>
        </p:nvSpPr>
        <p:spPr bwMode="auto">
          <a:xfrm flipH="0" flipV="0">
            <a:off x="1119598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-69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7089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755F56-E4DB-52FD-31E5-FA89F5AD513C}" type="datetime4">
              <a:rPr lang="de-DE"/>
              <a:t>24. März 2025</a:t>
            </a:fld>
            <a:endParaRPr lang="de-DE"/>
          </a:p>
        </p:txBody>
      </p:sp>
      <p:sp>
        <p:nvSpPr>
          <p:cNvPr id="61977244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9329476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CA56462-1455-6352-B86A-61B7571D4A4A}" type="slidenum">
              <a:rPr lang="de-DE"/>
              <a:t>24</a:t>
            </a:fld>
            <a:endParaRPr lang="de-DE"/>
          </a:p>
        </p:txBody>
      </p:sp>
      <p:sp>
        <p:nvSpPr>
          <p:cNvPr id="61428393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Reasons</a:t>
            </a:r>
            <a:endParaRPr sz="1400" b="1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Reduces Target Bloat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Helps avoid exceeding the current 26 Makefile targets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Simplifies Config Selection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Handles over 1024 possible CFLAG combinations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Improves User Experience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Enhances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usability for AI framework users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6824702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Dialog</a:t>
            </a:r>
            <a:endParaRPr sz="1400" b="1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Create Interactive UIs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Build text-based interfaces in shell scripts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Multiple Input Types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Includes menus, checklists, and forms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Enhanced UX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Streamlined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and user-friendly command-line interface</a:t>
            </a:r>
            <a:endParaRPr sz="1400"/>
          </a:p>
        </p:txBody>
      </p:sp>
      <p:sp>
        <p:nvSpPr>
          <p:cNvPr id="1128689295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sp>
        <p:nvSpPr>
          <p:cNvPr id="92635025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834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Dialog 1/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2240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E4C0A2-FFAE-4C22-517D-F4B7E45B902B}" type="datetime4">
              <a:rPr lang="de-DE"/>
              <a:t>24. März 2025</a:t>
            </a:fld>
            <a:endParaRPr lang="de-DE"/>
          </a:p>
        </p:txBody>
      </p:sp>
      <p:sp>
        <p:nvSpPr>
          <p:cNvPr id="141250323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7052592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21F2A612-17B0-EDF5-EE7A-46D92CB8FF1C}" type="slidenum">
              <a:rPr lang="de-DE"/>
              <a:t>25</a:t>
            </a:fld>
            <a:endParaRPr lang="de-DE"/>
          </a:p>
        </p:txBody>
      </p:sp>
      <p:pic>
        <p:nvPicPr>
          <p:cNvPr id="188461362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9" y="1631155"/>
            <a:ext cx="5469732" cy="3920146"/>
          </a:xfrm>
          <a:prstGeom prst="rect">
            <a:avLst/>
          </a:prstGeom>
        </p:spPr>
      </p:pic>
      <p:sp>
        <p:nvSpPr>
          <p:cNvPr id="1875622221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pic>
        <p:nvPicPr>
          <p:cNvPr id="198627761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7826397" y="1631155"/>
            <a:ext cx="2229598" cy="4569618"/>
          </a:xfrm>
          <a:prstGeom prst="rect">
            <a:avLst/>
          </a:prstGeom>
        </p:spPr>
      </p:pic>
      <p:sp>
        <p:nvSpPr>
          <p:cNvPr id="15535284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8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Dialog 2/ 2</a:t>
            </a:r>
            <a:endParaRPr sz="1600"/>
          </a:p>
        </p:txBody>
      </p:sp>
      <p:sp>
        <p:nvSpPr>
          <p:cNvPr id="151647894" name=""/>
          <p:cNvSpPr txBox="1"/>
          <p:nvPr/>
        </p:nvSpPr>
        <p:spPr bwMode="auto">
          <a:xfrm flipH="0" flipV="0">
            <a:off x="518319" y="5682254"/>
            <a:ext cx="393579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9821" marR="0" indent="-239821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Implemented flowchart logic in a Bash script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Integrated the script into a Makefile target</a:t>
            </a:r>
            <a:endParaRPr sz="1400" strike="noStrike" cap="none" spc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385945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26A351-73E2-2E44-770E-2C1412292C67}" type="datetime4">
              <a:rPr lang="de-DE"/>
              <a:t>24. März 2025</a:t>
            </a:fld>
            <a:endParaRPr lang="de-DE"/>
          </a:p>
        </p:txBody>
      </p:sp>
      <p:sp>
        <p:nvSpPr>
          <p:cNvPr id="26199794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1711904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914919-6523-2DCC-9208-11B6B69B8731}" type="slidenum">
              <a:rPr lang="de-DE"/>
              <a:t>26</a:t>
            </a:fld>
            <a:endParaRPr lang="de-DE"/>
          </a:p>
        </p:txBody>
      </p:sp>
      <p:sp>
        <p:nvSpPr>
          <p:cNvPr id="684865779" name="Textplatzhalter 6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3600" b="1"/>
              <a:t>G</a:t>
            </a:r>
            <a:r>
              <a:rPr sz="3600" b="0"/>
              <a:t>UI-Oriented</a:t>
            </a:r>
            <a:endParaRPr sz="3600" b="0"/>
          </a:p>
          <a:p>
            <a:pPr>
              <a:defRPr/>
            </a:pPr>
            <a:r>
              <a:rPr sz="3600" b="1"/>
              <a:t>O</a:t>
            </a:r>
            <a:r>
              <a:rPr sz="3600" b="0"/>
              <a:t>ptimized</a:t>
            </a:r>
            <a:endParaRPr sz="3600" b="0"/>
          </a:p>
          <a:p>
            <a:pPr>
              <a:defRPr/>
            </a:pPr>
            <a:r>
              <a:rPr sz="3600" b="1"/>
              <a:t>O</a:t>
            </a:r>
            <a:r>
              <a:rPr sz="3600" b="0"/>
              <a:t>ptions </a:t>
            </a:r>
            <a:endParaRPr sz="3600" b="0"/>
          </a:p>
          <a:p>
            <a:pPr>
              <a:defRPr/>
            </a:pPr>
            <a:r>
              <a:rPr sz="2600" b="0"/>
              <a:t>and</a:t>
            </a:r>
            <a:endParaRPr sz="2600" b="0"/>
          </a:p>
          <a:p>
            <a:pPr>
              <a:defRPr/>
            </a:pPr>
            <a:r>
              <a:rPr sz="3600" b="1"/>
              <a:t>S</a:t>
            </a:r>
            <a:r>
              <a:rPr sz="3600" b="0"/>
              <a:t>ettings</a:t>
            </a:r>
            <a:endParaRPr sz="3600" b="0"/>
          </a:p>
          <a:p>
            <a:pPr>
              <a:defRPr/>
            </a:pPr>
            <a:r>
              <a:rPr sz="3600" b="1"/>
              <a:t>E</a:t>
            </a:r>
            <a:r>
              <a:rPr sz="3600" b="0"/>
              <a:t>ngine</a:t>
            </a:r>
            <a:endParaRPr sz="2400" b="0"/>
          </a:p>
        </p:txBody>
      </p:sp>
      <p:sp>
        <p:nvSpPr>
          <p:cNvPr id="384569008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512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pic>
        <p:nvPicPr>
          <p:cNvPr id="99543202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422650" y="1631153"/>
            <a:ext cx="5037087" cy="4569618"/>
          </a:xfrm>
          <a:prstGeom prst="rect">
            <a:avLst/>
          </a:prstGeom>
        </p:spPr>
      </p:pic>
      <p:sp>
        <p:nvSpPr>
          <p:cNvPr id="29823065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Dialog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22039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58456"/>
            <a:ext cx="11165659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</a:t>
            </a:r>
            <a:endParaRPr sz="4000" b="1"/>
          </a:p>
        </p:txBody>
      </p:sp>
      <p:sp>
        <p:nvSpPr>
          <p:cNvPr id="4976972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4258F4C-1759-5B91-6912-697A302F2F1D}" type="datetime4">
              <a:rPr lang="de-DE"/>
              <a:t>24. März 2025</a:t>
            </a:fld>
            <a:endParaRPr lang="de-DE"/>
          </a:p>
        </p:txBody>
      </p:sp>
      <p:sp>
        <p:nvSpPr>
          <p:cNvPr id="14250194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914416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C450C67-AA60-5BD9-6160-63638D98B31C}" type="slidenum">
              <a:rPr lang="de-DE"/>
              <a:t>27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9063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FA26F27-A360-3996-D8C1-E9F31F650AA8}" type="datetime4">
              <a:rPr lang="de-DE"/>
              <a:t>24. März 2025</a:t>
            </a:fld>
            <a:endParaRPr lang="de-DE"/>
          </a:p>
        </p:txBody>
      </p:sp>
      <p:sp>
        <p:nvSpPr>
          <p:cNvPr id="9507498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0679884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48AC50-58F5-7F65-3B24-EA8E97EFD8E0}" type="slidenum">
              <a:rPr lang="de-DE"/>
              <a:t>28</a:t>
            </a:fld>
            <a:endParaRPr lang="de-DE"/>
          </a:p>
        </p:txBody>
      </p:sp>
      <p:sp>
        <p:nvSpPr>
          <p:cNvPr id="1650349331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Parallel Processing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Enables a single instruction to operate on multiple data elements at once, boosting computational efficiency</a:t>
            </a:r>
            <a:endParaRPr sz="1400" strike="noStrike" cap="none" spc="0"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400" strike="noStrike" cap="none" spc="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Vectorization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Utilizes vector registers, which can hold several data values, to perform simultaneous operations on them in parallel</a:t>
            </a:r>
            <a:endParaRPr sz="1400" strike="noStrike" cap="none" spc="0"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400" strike="noStrike" cap="none" spc="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Broad CPU Support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Different processors have their own SIMD extensions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AMD: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SSE and AVX2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Arm: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Neon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SSE, AVX2, and AVX-512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2957775" name="Titel 1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824" cy="329544"/>
          </a:xfrm>
        </p:spPr>
        <p:txBody>
          <a:bodyPr/>
          <a:lstStyle/>
          <a:p>
            <a:pPr>
              <a:defRPr/>
            </a:pPr>
            <a:r>
              <a:rPr lang="de-DE"/>
              <a:t>SIMD</a:t>
            </a:r>
            <a:endParaRPr/>
          </a:p>
        </p:txBody>
      </p:sp>
      <p:sp>
        <p:nvSpPr>
          <p:cNvPr id="1519730394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6886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S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ingle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nstruction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ultiple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D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ata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pic>
        <p:nvPicPr>
          <p:cNvPr id="1531756513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721137" y="1631153"/>
            <a:ext cx="4440115" cy="45696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95260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9E7BB9C-B658-31DB-1E14-EFB6B79D298B}" type="datetime4">
              <a:rPr lang="de-DE"/>
              <a:t>24. März 2025</a:t>
            </a:fld>
            <a:endParaRPr lang="de-DE"/>
          </a:p>
        </p:txBody>
      </p:sp>
      <p:sp>
        <p:nvSpPr>
          <p:cNvPr id="10399755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0489903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5A0C7BC-ECBA-64BF-5EA0-7B12F6C9BB0F}" type="slidenum">
              <a:rPr lang="de-DE"/>
              <a:t>29</a:t>
            </a:fld>
            <a:endParaRPr lang="de-DE"/>
          </a:p>
        </p:txBody>
      </p:sp>
      <p:sp>
        <p:nvSpPr>
          <p:cNvPr id="1564482782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300" b="1"/>
              <a:t>Overview</a:t>
            </a:r>
            <a:endParaRPr sz="1300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 unit for Arm processors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Introduced in ARMv7 (currently available in ARMv9)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Optimizes data manipulation using 32x128-bit vector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Functions are available in C/ C++ via arm_neon.h</a:t>
            </a:r>
            <a:endParaRPr sz="1300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endParaRPr sz="1300"/>
          </a:p>
          <a:p>
            <a:pPr>
              <a:defRPr/>
            </a:pPr>
            <a:r>
              <a:rPr sz="1300" b="1"/>
              <a:t>Useful Features</a:t>
            </a:r>
            <a:endParaRPr sz="1300" b="1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Supports various data types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Handles unaligned data, but decreses performance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Includes vaddv (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ector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Add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Across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ector), enabling horizontal addition across vector element - ideal for operations like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conv2d()</a:t>
            </a:r>
            <a:endParaRPr sz="13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b="1"/>
          </a:p>
          <a:p>
            <a:pPr>
              <a:defRPr/>
            </a:pPr>
            <a:endParaRPr/>
          </a:p>
        </p:txBody>
      </p:sp>
      <p:sp>
        <p:nvSpPr>
          <p:cNvPr id="116997953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96749762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74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Neon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sp>
        <p:nvSpPr>
          <p:cNvPr id="1675873014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095999" y="1631155"/>
            <a:ext cx="5469732" cy="1723760"/>
          </a:xfrm>
        </p:spPr>
        <p:txBody>
          <a:bodyPr/>
          <a:lstStyle/>
          <a:p>
            <a:pPr marL="0" marR="0" indent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3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Provides direct access to Neon instructions, eliminating the need for assembly code</a:t>
            </a:r>
            <a:endParaRPr lang="de-DE" sz="13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marR="0" indent="-261850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Simplifies migration between processors (AArch32 to AArch64)</a:t>
            </a:r>
            <a:endParaRPr lang="de-DE" sz="13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98132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99" y="3704166"/>
            <a:ext cx="5412572" cy="2060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20408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1D2E66E-F75A-1C9B-A9A1-7AF6AF159FFE}" type="datetime4">
              <a:rPr lang="de-DE"/>
              <a:t>24. März 2025</a:t>
            </a:fld>
            <a:endParaRPr lang="de-DE"/>
          </a:p>
        </p:txBody>
      </p:sp>
      <p:sp>
        <p:nvSpPr>
          <p:cNvPr id="172124839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601039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D56264-F7E8-28D3-59BE-8131D80F477B}" type="slidenum">
              <a:rPr lang="de-DE"/>
              <a:t>3</a:t>
            </a:fld>
            <a:endParaRPr lang="de-DE"/>
          </a:p>
        </p:txBody>
      </p:sp>
      <p:sp>
        <p:nvSpPr>
          <p:cNvPr id="699103243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Goal</a:t>
            </a:r>
            <a:endParaRPr sz="16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Create a unified AI framework optimized for both CPUs and GPUs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Evaluate the impact of various optimizations on performance across different hardware systems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 a real-world machine learning model to demonstrate the framework's effectiveness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44941385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Research Questions</a:t>
            </a:r>
            <a:endParaRPr sz="16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How do CPU and GPU architectures compare in AI performance?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What optimizations most improve performance for different problem sizes?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What are the hardware limits for performance improvements?</a:t>
            </a:r>
            <a:endParaRPr strike="noStrike" cap="none" spc="0">
              <a:latin typeface="Arial"/>
              <a:cs typeface="Arial"/>
            </a:endParaRPr>
          </a:p>
        </p:txBody>
      </p:sp>
      <p:sp>
        <p:nvSpPr>
          <p:cNvPr id="65641424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Objective</a:t>
            </a:r>
            <a:endParaRPr/>
          </a:p>
        </p:txBody>
      </p:sp>
      <p:sp>
        <p:nvSpPr>
          <p:cNvPr id="74669814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23785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720C59-0B52-ACE1-9E6F-92456F4CE2F1}" type="datetime4">
              <a:rPr lang="de-DE"/>
              <a:t>24. März 2025</a:t>
            </a:fld>
            <a:endParaRPr lang="de-DE"/>
          </a:p>
        </p:txBody>
      </p:sp>
      <p:sp>
        <p:nvSpPr>
          <p:cNvPr id="212864221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6578710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3E48290C-5809-D00F-A7E8-6539B87B726A}" type="slidenum">
              <a:rPr lang="de-DE"/>
              <a:t>30</a:t>
            </a:fld>
            <a:endParaRPr lang="de-DE"/>
          </a:p>
        </p:txBody>
      </p:sp>
      <p:pic>
        <p:nvPicPr>
          <p:cNvPr id="170619607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428475841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014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205668039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6640470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5410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Neon Benchmarks</a:t>
            </a:r>
            <a:endParaRPr sz="1600"/>
          </a:p>
        </p:txBody>
      </p:sp>
      <p:sp>
        <p:nvSpPr>
          <p:cNvPr id="1657775348" name=""/>
          <p:cNvSpPr txBox="1"/>
          <p:nvPr/>
        </p:nvSpPr>
        <p:spPr bwMode="auto">
          <a:xfrm flipH="0" flipV="0">
            <a:off x="5578604" y="330689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229119657" name=""/>
          <p:cNvSpPr txBox="1"/>
          <p:nvPr/>
        </p:nvSpPr>
        <p:spPr bwMode="auto">
          <a:xfrm flipH="0" flipV="0">
            <a:off x="11266944" y="3306900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8220404" name=""/>
          <p:cNvSpPr txBox="1"/>
          <p:nvPr/>
        </p:nvSpPr>
        <p:spPr bwMode="auto">
          <a:xfrm flipH="0" flipV="0">
            <a:off x="6095998" y="5089525"/>
            <a:ext cx="5502558" cy="1365102"/>
          </a:xfrm>
          <a:prstGeom prst="rect">
            <a:avLst/>
          </a:prstGeom>
          <a:solidFill>
            <a:schemeClr val="accent5">
              <a:alpha val="49999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Consumption</a:t>
            </a:r>
            <a:endParaRPr lang="de-DE"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Manually measured with powermetrics</a:t>
            </a:r>
            <a:endParaRPr sz="1200" b="0" i="0" u="none" strike="noStrike" cap="none" spc="0"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Average of more than ten values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5073496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47874199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046D7C-0372-C8DC-3ED2-CC746A62723C}" type="slidenum">
              <a:rPr lang="de-DE"/>
              <a:t>31</a:t>
            </a:fld>
            <a:endParaRPr lang="de-DE"/>
          </a:p>
        </p:txBody>
      </p:sp>
      <p:sp>
        <p:nvSpPr>
          <p:cNvPr id="165133649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200" b="1"/>
              <a:t>Overview</a:t>
            </a:r>
            <a:endParaRPr sz="1200"/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Reverse engineering of the </a:t>
            </a: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AMX (Apple Matrix Extension)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chip for Apple's ARM-based Silicon (M1, M2, etc.)</a:t>
            </a:r>
            <a:r>
              <a:rPr sz="1200"/>
              <a:t> 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AMX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X (or Y)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4 source registers for computations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Containing 64 floating-point values in total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Z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Serves as the accumulator or output registers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Holds a 64x64 floating-point matrix</a:t>
            </a:r>
            <a:endParaRPr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sz="1200" b="1"/>
              <a:t>Implementation</a:t>
            </a:r>
            <a:endParaRPr sz="1200" b="1"/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matmul_simd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 *mt)</a:t>
            </a:r>
            <a:endParaRPr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conv2d_simd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 *mt)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7932825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87493624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82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sp>
        <p:nvSpPr>
          <p:cNvPr id="527354624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095998" y="1631154"/>
            <a:ext cx="5469732" cy="3154296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 marL="0" marR="0" indent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AMX Instructions</a:t>
            </a:r>
            <a:endParaRPr sz="12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Defined in aarch64.h</a:t>
            </a:r>
            <a:endParaRPr sz="12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Implemented as macros for assembly instructions</a:t>
            </a:r>
            <a:endParaRPr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Utilize bitmasks (bm) to define instruction behavior</a:t>
            </a:r>
            <a:endParaRPr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Key instructions</a:t>
            </a:r>
            <a:endParaRPr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AMX_SET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()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and </a:t>
            </a: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AMX_CLR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AMX_LDX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or </a:t>
            </a: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AMX_LDY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AMX_STZ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AMX_FMA32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3731516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12EA20-0420-E2C5-58E2-8A5F1D604690}" type="datetime4">
              <a:rPr lang="de-DE"/>
              <a:t>24. März 2025</a:t>
            </a:fld>
            <a:endParaRPr/>
          </a:p>
        </p:txBody>
      </p:sp>
      <p:pic>
        <p:nvPicPr>
          <p:cNvPr id="18273528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898916" y="5135286"/>
            <a:ext cx="1666814" cy="12735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70274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38E439-012D-F3EE-666F-6A5076563160}" type="datetime4">
              <a:rPr lang="de-DE"/>
              <a:t>24. März 2025</a:t>
            </a:fld>
            <a:endParaRPr lang="de-DE"/>
          </a:p>
        </p:txBody>
      </p:sp>
      <p:sp>
        <p:nvSpPr>
          <p:cNvPr id="77658903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6043747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334FF9E6-2378-ACE4-105E-18A4F6BE06BC}" type="slidenum">
              <a:rPr lang="de-DE"/>
              <a:t>32</a:t>
            </a:fld>
            <a:endParaRPr lang="de-DE"/>
          </a:p>
        </p:txBody>
      </p:sp>
      <p:pic>
        <p:nvPicPr>
          <p:cNvPr id="40030943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2139976374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014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7029504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68143720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5626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 Benchmarks</a:t>
            </a:r>
            <a:endParaRPr sz="1600"/>
          </a:p>
        </p:txBody>
      </p:sp>
      <p:sp>
        <p:nvSpPr>
          <p:cNvPr id="305330443" name=""/>
          <p:cNvSpPr txBox="1"/>
          <p:nvPr/>
        </p:nvSpPr>
        <p:spPr bwMode="auto">
          <a:xfrm flipH="0" flipV="0">
            <a:off x="5546730" y="3306900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7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1780569" name=""/>
          <p:cNvSpPr txBox="1"/>
          <p:nvPr/>
        </p:nvSpPr>
        <p:spPr bwMode="auto">
          <a:xfrm flipH="0" flipV="0">
            <a:off x="11266944" y="3306900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006068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0CC909-CDE6-5493-A676-55953D27FED2}" type="datetime4">
              <a:rPr lang="de-DE"/>
              <a:t>24. März 2025</a:t>
            </a:fld>
            <a:endParaRPr lang="de-DE"/>
          </a:p>
        </p:txBody>
      </p:sp>
      <p:sp>
        <p:nvSpPr>
          <p:cNvPr id="100184554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7470948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4C92A3-72A8-BF96-5F6E-79B4AA9E1C5A}" type="slidenum">
              <a:rPr lang="de-DE"/>
              <a:t>33</a:t>
            </a:fld>
            <a:endParaRPr lang="de-DE"/>
          </a:p>
        </p:txBody>
      </p:sp>
      <p:sp>
        <p:nvSpPr>
          <p:cNvPr id="1499924488" name="Textplatzhalter 8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7" y="1631153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lvl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Challenges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Relying on a personal GitHub repository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Lack of Documentation: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Difficult Implementation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Difficult Troubleshooting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amount of supported data types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instruction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set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Optimized for specific workloads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953702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145260077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6544" cy="268584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Challenges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pic>
        <p:nvPicPr>
          <p:cNvPr id="360756182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7142316" y="1631153"/>
            <a:ext cx="3597757" cy="4569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53098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561DFE-26F0-2542-4C96-C1164F86B8A7}" type="datetime4">
              <a:rPr lang="de-DE"/>
              <a:t>24. März 2025</a:t>
            </a:fld>
            <a:endParaRPr lang="de-DE"/>
          </a:p>
        </p:txBody>
      </p:sp>
      <p:sp>
        <p:nvSpPr>
          <p:cNvPr id="854211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8042038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3D2F812-6B8F-7E63-906B-9A9DAC52B6B3}" type="slidenum">
              <a:rPr lang="de-DE"/>
              <a:t>34</a:t>
            </a:fld>
            <a:endParaRPr lang="de-DE"/>
          </a:p>
        </p:txBody>
      </p:sp>
      <p:sp>
        <p:nvSpPr>
          <p:cNvPr id="43293333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SSE (Streaming SIMD Extensions)</a:t>
            </a:r>
            <a:endParaRPr sz="16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128-bit vector processing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Basic SIMD instructions for parallel processing</a:t>
            </a:r>
            <a:endParaRPr sz="16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Broad compatibility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Supported on most CPUs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AVX2 (Advanced Vector Extensions 2)</a:t>
            </a:r>
            <a:endParaRPr sz="16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256-bit vectors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Doubles the vector width for better data processing.</a:t>
            </a:r>
            <a:endParaRPr sz="16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Needs breakdown for horizontal addition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Requires splitting vectors into two</a:t>
            </a:r>
            <a:endParaRPr sz="16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AVX512 (Advanced Vector Extensions 512)</a:t>
            </a:r>
            <a:endParaRPr sz="16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512-bit vectors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Processes larger data sets with greater parallelism</a:t>
            </a:r>
            <a:endParaRPr sz="16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Intel-only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Primarily supported on Intel CPUs, not available on most AMD processors</a:t>
            </a:r>
            <a:endParaRPr sz="16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padding through masks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Eliminates the need for fallback sequential code</a:t>
            </a:r>
            <a:endParaRPr sz="1600" b="1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reduce_add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Introduces a new instruction for efficient reduction by addition</a:t>
            </a:r>
            <a:endParaRPr sz="1600" b="0" i="0" u="none" strike="noStrike" cap="none" spc="0">
              <a:solidFill>
                <a:srgbClr val="333333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AVX2</a:t>
            </a:r>
            <a:r>
              <a:rPr lang="de-DE" sz="1600" b="0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(*mt-&gt;c)-&gt;m[</a:t>
            </a:r>
            <a:r>
              <a:rPr lang="de-DE" sz="1600" b="0" i="0" u="none" strike="noStrike" cap="none" spc="0">
                <a:solidFill>
                  <a:srgbClr val="0086B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get_idx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(mt-&gt;i, mt-&gt;j, (*mt-&gt;c)-&gt;y)] = _mm_extract_ps(_mm_hadd_ps(_mm_hadd_ps(_mm_add_ps(_mm256_castps256_ps128(c), _mm256_extractf128_ps(c, </a:t>
            </a:r>
            <a:r>
              <a:rPr lang="de-DE" sz="1600" b="0" i="0" u="none" strike="noStrike" cap="none" spc="0">
                <a:solidFill>
                  <a:srgbClr val="008080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1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)), _mm_setzero_ps()), _mm_setzero_ps()), </a:t>
            </a:r>
            <a:r>
              <a:rPr lang="de-DE" sz="1600" b="0" i="0" u="none" strike="noStrike" cap="none" spc="0">
                <a:solidFill>
                  <a:srgbClr val="008080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0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);</a:t>
            </a:r>
            <a:endParaRPr sz="16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05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AVX512</a:t>
            </a:r>
            <a:r>
              <a:rPr lang="de-DE" sz="1600" b="0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(*mt-&gt;c)-&gt;m[</a:t>
            </a:r>
            <a:r>
              <a:rPr lang="de-DE" sz="1600" b="0" i="0" u="none" strike="noStrike" cap="none" spc="0">
                <a:solidFill>
                  <a:srgbClr val="0086B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get_idx</a:t>
            </a:r>
            <a:r>
              <a:rPr lang="de-DE" sz="16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(mt-&gt;i, mt-&gt;j, (*mt-&gt;c)-&gt;y)] = _mm512_reduce_add_ps(c);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158005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1959141111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>
            <a:off x="6656385" y="1631153"/>
            <a:ext cx="4569618" cy="4569618"/>
          </a:xfrm>
          <a:prstGeom prst="rect">
            <a:avLst/>
          </a:prstGeom>
          <a:noFill/>
        </p:spPr>
      </p:pic>
      <p:sp>
        <p:nvSpPr>
          <p:cNvPr id="151468738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42804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28A9A75-F51D-79B8-4CBF-B4C9F06F2056}" type="datetime4">
              <a:rPr lang="de-DE"/>
              <a:t>24. März 2025</a:t>
            </a:fld>
            <a:endParaRPr lang="de-DE"/>
          </a:p>
        </p:txBody>
      </p:sp>
      <p:sp>
        <p:nvSpPr>
          <p:cNvPr id="4744702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3907625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A1461BF0-7DC6-4750-5E81-EE59FB645C07}" type="slidenum">
              <a:rPr lang="de-DE"/>
              <a:t>35</a:t>
            </a:fld>
            <a:endParaRPr lang="de-DE"/>
          </a:p>
        </p:txBody>
      </p:sp>
      <p:pic>
        <p:nvPicPr>
          <p:cNvPr id="112718451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2140059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22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1930873163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25347759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058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SSE Benchmarks</a:t>
            </a:r>
            <a:endParaRPr sz="1600"/>
          </a:p>
        </p:txBody>
      </p:sp>
      <p:sp>
        <p:nvSpPr>
          <p:cNvPr id="668786840" name=""/>
          <p:cNvSpPr txBox="1"/>
          <p:nvPr/>
        </p:nvSpPr>
        <p:spPr bwMode="auto">
          <a:xfrm flipH="0" flipV="0">
            <a:off x="5507976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-39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145988961" name=""/>
          <p:cNvSpPr txBox="1"/>
          <p:nvPr/>
        </p:nvSpPr>
        <p:spPr bwMode="auto">
          <a:xfrm flipH="0" flipV="0">
            <a:off x="11195982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-57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34642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8603A4-F397-C3F4-DDE7-174D42037869}" type="datetime4">
              <a:rPr lang="de-DE"/>
              <a:t>24. März 2025</a:t>
            </a:fld>
            <a:endParaRPr lang="de-DE"/>
          </a:p>
        </p:txBody>
      </p:sp>
      <p:sp>
        <p:nvSpPr>
          <p:cNvPr id="12540272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4236071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CD44953A-9FF6-876B-E28B-FBEC05F08944}" type="slidenum">
              <a:rPr lang="de-DE"/>
              <a:t>36</a:t>
            </a:fld>
            <a:endParaRPr lang="de-DE"/>
          </a:p>
        </p:txBody>
      </p:sp>
      <p:pic>
        <p:nvPicPr>
          <p:cNvPr id="1378550516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248500730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22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31959075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74363417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202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AVX Benchmarks</a:t>
            </a:r>
            <a:endParaRPr sz="1600"/>
          </a:p>
        </p:txBody>
      </p:sp>
      <p:sp>
        <p:nvSpPr>
          <p:cNvPr id="199925139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-10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930627975" name=""/>
          <p:cNvSpPr txBox="1"/>
          <p:nvPr/>
        </p:nvSpPr>
        <p:spPr bwMode="auto">
          <a:xfrm flipH="0" flipV="0">
            <a:off x="11266944" y="401886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624625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399"/>
            <a:ext cx="1115954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Quantization</a:t>
            </a:r>
            <a:endParaRPr sz="4000" b="1"/>
          </a:p>
        </p:txBody>
      </p:sp>
      <p:sp>
        <p:nvSpPr>
          <p:cNvPr id="33702433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673DBA-C059-0455-ACF6-76E3A4F74F35}" type="datetime4">
              <a:rPr lang="de-DE"/>
              <a:t>24. März 2025</a:t>
            </a:fld>
            <a:endParaRPr lang="de-DE"/>
          </a:p>
        </p:txBody>
      </p:sp>
      <p:sp>
        <p:nvSpPr>
          <p:cNvPr id="42355121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9014987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D35387C-86D6-25FB-9894-9E9FEFE0B0EA}" type="slidenum">
              <a:rPr lang="de-DE"/>
              <a:t>37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398965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84F70-73A5-C263-7956-8715667AE3AB}" type="datetime4">
              <a:rPr lang="de-DE"/>
              <a:t>24. März 2025</a:t>
            </a:fld>
            <a:endParaRPr lang="de-DE"/>
          </a:p>
        </p:txBody>
      </p:sp>
      <p:sp>
        <p:nvSpPr>
          <p:cNvPr id="8188589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757656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65D7E0-862B-1250-366C-4D0F04F0C5BC}" type="slidenum">
              <a:rPr lang="de-DE"/>
              <a:t>38</a:t>
            </a:fld>
            <a:endParaRPr lang="de-DE"/>
          </a:p>
        </p:txBody>
      </p:sp>
      <p:sp>
        <p:nvSpPr>
          <p:cNvPr id="138494738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4"/>
            <a:ext cx="5469732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b="1"/>
              <a:t>Date Type Optimization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b="1"/>
              <a:t>Change</a:t>
            </a:r>
            <a:r>
              <a:rPr lang="de-DE"/>
              <a:t>:</a:t>
            </a:r>
            <a:r>
              <a:rPr lang="de-DE" sz="1600"/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int8 for input values and int32 for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intermediate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results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Achieving higher efficiency with a minimal reduction in accuracy (decreasing by 5% to 8%, resulting in approximately 90% accuracy)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defRPr/>
            </a:pPr>
            <a:endParaRPr lang="de-DE"/>
          </a:p>
          <a:p>
            <a:pPr>
              <a:defRPr/>
            </a:pPr>
            <a:r>
              <a:rPr lang="de-DE" b="1"/>
              <a:t>SIMD Integration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Added mixed data type support in AVX2, AVX-512 and Arm Neon Code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Issue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AMX does not support int8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Process even more elements in parallel, significantly boosting computing speed</a:t>
            </a:r>
            <a:endParaRPr lang="de-DE"/>
          </a:p>
        </p:txBody>
      </p:sp>
      <p:sp>
        <p:nvSpPr>
          <p:cNvPr id="1481218587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206328" y="1631155"/>
            <a:ext cx="5469732" cy="207168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b="1"/>
              <a:t>Memory Reduction</a:t>
            </a:r>
            <a:endParaRPr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Model size reduced (~15 %)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Issue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Multithreading memory overhead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F</a:t>
            </a:r>
            <a:r>
              <a:rPr/>
              <a:t>rees up memory on resource-limited devices</a:t>
            </a:r>
            <a:endParaRPr/>
          </a:p>
        </p:txBody>
      </p:sp>
      <p:sp>
        <p:nvSpPr>
          <p:cNvPr id="1813606722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94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Quantization</a:t>
            </a:r>
            <a:endParaRPr sz="2400"/>
          </a:p>
        </p:txBody>
      </p:sp>
      <p:sp>
        <p:nvSpPr>
          <p:cNvPr id="8113764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158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Overview</a:t>
            </a:r>
            <a:endParaRPr/>
          </a:p>
        </p:txBody>
      </p:sp>
      <p:graphicFrame>
        <p:nvGraphicFramePr>
          <p:cNvPr id="722559023" name=""/>
          <p:cNvGraphicFramePr>
            <a:graphicFrameLocks xmlns:a="http://schemas.openxmlformats.org/drawingml/2006/main"/>
          </p:cNvGraphicFramePr>
          <p:nvPr/>
        </p:nvGraphicFramePr>
        <p:xfrm>
          <a:off x="6451257" y="3816803"/>
          <a:ext cx="4211021" cy="110997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634606"/>
                <a:gridCol w="2563715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>
                          <a:solidFill>
                            <a:schemeClr val="bg1"/>
                          </a:solidFill>
                        </a:rPr>
                        <a:t>Benchmark</a:t>
                      </a:r>
                      <a:endParaRPr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400">
                          <a:solidFill>
                            <a:schemeClr val="bg1"/>
                          </a:solidFill>
                        </a:rPr>
                        <a:t>Bytes</a:t>
                      </a:r>
                      <a:endParaRPr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/>
                        <a:t>NO_SIMD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2,409,961 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/>
                        <a:t>NO_SIMD_INT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2,050,771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9181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A3E111-9ECC-C5F6-DC34-551C40B89C48}" type="datetime4">
              <a:rPr lang="de-DE"/>
              <a:t>24. März 2025</a:t>
            </a:fld>
            <a:endParaRPr lang="de-DE"/>
          </a:p>
        </p:txBody>
      </p:sp>
      <p:sp>
        <p:nvSpPr>
          <p:cNvPr id="108084879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318513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2249631F-81F3-F6BC-9C2F-C75FE29622C5}" type="slidenum">
              <a:rPr lang="de-DE"/>
              <a:t>39</a:t>
            </a:fld>
            <a:endParaRPr lang="de-DE"/>
          </a:p>
        </p:txBody>
      </p:sp>
      <p:pic>
        <p:nvPicPr>
          <p:cNvPr id="1629328851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066615538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58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Quantization</a:t>
            </a:r>
            <a:endParaRPr sz="2400"/>
          </a:p>
        </p:txBody>
      </p:sp>
      <p:pic>
        <p:nvPicPr>
          <p:cNvPr id="1546106877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61549550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634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312715566" name=""/>
          <p:cNvSpPr txBox="1"/>
          <p:nvPr/>
        </p:nvSpPr>
        <p:spPr bwMode="auto">
          <a:xfrm flipH="0" flipV="0">
            <a:off x="5469159" y="4656885"/>
            <a:ext cx="518891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C000"/>
                </a:solidFill>
                <a:latin typeface="Arial"/>
                <a:ea typeface="Arial"/>
                <a:cs typeface="Arial"/>
              </a:rPr>
              <a:t>+</a:t>
            </a:r>
            <a:r>
              <a:rPr sz="1000" b="0">
                <a:solidFill>
                  <a:srgbClr val="FFC000"/>
                </a:solidFill>
                <a:latin typeface="Arial"/>
                <a:ea typeface="Arial"/>
                <a:cs typeface="Arial"/>
              </a:rPr>
              <a:t>/-0%</a:t>
            </a:r>
            <a:endParaRPr sz="1000" b="0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1582194625" name=""/>
          <p:cNvSpPr txBox="1"/>
          <p:nvPr/>
        </p:nvSpPr>
        <p:spPr bwMode="auto">
          <a:xfrm flipH="0" flipV="0">
            <a:off x="11266944" y="4656885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14021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94DF74-1961-04BF-AE21-FE76DD503880}" type="datetime4">
              <a:rPr lang="de-DE"/>
              <a:t>24. März 2025</a:t>
            </a:fld>
            <a:endParaRPr lang="de-DE"/>
          </a:p>
        </p:txBody>
      </p:sp>
      <p:sp>
        <p:nvSpPr>
          <p:cNvPr id="12275079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19483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526F5BA-90C0-12DD-3DF2-BDBF847E762E}" type="slidenum">
              <a:rPr lang="de-DE"/>
              <a:t>4</a:t>
            </a:fld>
            <a:endParaRPr lang="de-DE"/>
          </a:p>
        </p:txBody>
      </p:sp>
      <p:sp>
        <p:nvSpPr>
          <p:cNvPr id="198552411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Methodology</a:t>
            </a:r>
            <a:endParaRPr sz="1600" b="1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Test on diverse hardware: NVIDIA GPUs, AMD/ Intel CPUs, and Apple Silicon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Perform benchmarks with 12 runs, discarding the first two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synthetic datasets (XL/ XXL) to evaluate optimization under different loads</a:t>
            </a:r>
            <a:endParaRPr sz="1600" b="1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Analyze memory usage and power consumption during benchmark tests</a:t>
            </a:r>
            <a:endParaRPr sz="1600" b="1">
              <a:latin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Hardware</a:t>
            </a:r>
            <a:endParaRPr sz="1600" b="1">
              <a:latin typeface="Arial"/>
              <a:cs typeface="Arial"/>
            </a:endParaRPr>
          </a:p>
        </p:txBody>
      </p:sp>
      <p:sp>
        <p:nvSpPr>
          <p:cNvPr id="1350512583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Benchmarking Setup</a:t>
            </a:r>
            <a:endParaRPr/>
          </a:p>
        </p:txBody>
      </p:sp>
      <p:sp>
        <p:nvSpPr>
          <p:cNvPr id="147044375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graphicFrame>
        <p:nvGraphicFramePr>
          <p:cNvPr id="808120201" name="Inhaltsplatzhalter 7"/>
          <p:cNvGraphicFramePr>
            <a:graphicFrameLocks xmlns:a="http://schemas.openxmlformats.org/drawingml/2006/main"/>
          </p:cNvGraphicFramePr>
          <p:nvPr/>
        </p:nvGraphicFramePr>
        <p:xfrm>
          <a:off x="518318" y="4258128"/>
          <a:ext cx="10257325" cy="1861610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{5C22544A-7EE6-4342-B048-85BDC9FD1C3A}</a:tableStyleId>
              </a:tblPr>
              <a:tblGrid>
                <a:gridCol w="2340000"/>
                <a:gridCol w="1350000"/>
                <a:gridCol w="1170000"/>
                <a:gridCol w="1800000"/>
                <a:gridCol w="1197578"/>
              </a:tblGrid>
              <a:tr h="29867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>
                          <a:solidFill>
                            <a:schemeClr val="bg1"/>
                          </a:solidFill>
                          <a:latin typeface="Arial"/>
                        </a:rPr>
                        <a:t>CPU</a:t>
                      </a:r>
                      <a:endParaRPr/>
                    </a:p>
                  </a:txBody>
                  <a:tcPr marL="108000" marR="108000" marT="36000" marB="36000" anchor="ctr">
                    <a:lnR w="6349" algn="ctr">
                      <a:solidFill>
                        <a:schemeClr val="bg1"/>
                      </a:solidFill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>
                          <a:solidFill>
                            <a:schemeClr val="bg1"/>
                          </a:solidFill>
                          <a:latin typeface="Arial"/>
                        </a:rPr>
                        <a:t>Release Date</a:t>
                      </a:r>
                      <a:endParaRPr/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TDP (W)</a:t>
                      </a:r>
                      <a:endParaRPr/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Cores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Threads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252487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AMD Ryzen 7 3800XT</a:t>
                      </a:r>
                      <a:endParaRPr b="0"/>
                    </a:p>
                  </a:txBody>
                  <a:tcPr marL="108000" marR="108000" marT="36000" marB="36000" anchor="ctr"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07.07.2020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105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8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16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Apple M3 Pro 11-Core</a:t>
                      </a:r>
                      <a:endParaRPr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30.10.2023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27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11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Intel Core i7 1065G7</a:t>
                      </a:r>
                      <a:endParaRPr b="0"/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01.06.2019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8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GPU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Release Date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TDP (W)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CUDA Cores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Threads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NVIDIA GeForce RTX 2080</a:t>
                      </a:r>
                      <a:endParaRPr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20.10.2018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215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2944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1515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NVIDIA GeForce MX350</a:t>
                      </a:r>
                      <a:endParaRPr b="0"/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01.02.2020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640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1354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296969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Other Optimizations</a:t>
            </a:r>
            <a:endParaRPr sz="4000" b="1"/>
          </a:p>
        </p:txBody>
      </p:sp>
      <p:sp>
        <p:nvSpPr>
          <p:cNvPr id="2095867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CAF3572-111E-8C2B-48D5-C7009FAC995F}" type="datetime4">
              <a:rPr lang="de-DE"/>
              <a:t>24. März 2025</a:t>
            </a:fld>
            <a:endParaRPr lang="de-DE"/>
          </a:p>
        </p:txBody>
      </p:sp>
      <p:sp>
        <p:nvSpPr>
          <p:cNvPr id="16205829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4389549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1135EE-0FEF-001C-BE33-01D062911C5C}" type="slidenum">
              <a:rPr lang="de-DE"/>
              <a:t>40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51581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73B60A6-AEDF-D434-32B0-FAEEDC7C31E3}" type="datetime4">
              <a:rPr lang="de-DE"/>
              <a:t>24. März 2025</a:t>
            </a:fld>
            <a:endParaRPr lang="de-DE"/>
          </a:p>
        </p:txBody>
      </p:sp>
      <p:sp>
        <p:nvSpPr>
          <p:cNvPr id="11983357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944805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D453A4C-7BCA-9B07-A4B7-85AD69EB6454}" type="slidenum">
              <a:rPr lang="de-DE"/>
              <a:t>41</a:t>
            </a:fld>
            <a:endParaRPr lang="de-DE"/>
          </a:p>
        </p:txBody>
      </p:sp>
      <p:sp>
        <p:nvSpPr>
          <p:cNvPr id="158434796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Codebase Migration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Migrated from C to C++ to resolve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extern "C"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compatibility issues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Facilitated seamless integration with CUDA</a:t>
            </a:r>
            <a:br>
              <a:rPr sz="1400" strike="noStrike" cap="none" spc="0">
                <a:latin typeface="Arial"/>
                <a:ea typeface="Arial"/>
                <a:cs typeface="Arial"/>
              </a:rPr>
            </a:br>
            <a:endParaRPr sz="140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Performance Optimization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Adopted flat array representation for better cache utilization and easier CUDA integration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memory allocation by relocating memory requests outside of loops to enhance performance</a:t>
            </a:r>
            <a:endParaRPr sz="140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Data Preprocessing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Pre-transposed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fc_bias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and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fc_weights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to avoid repeated transposing</a:t>
            </a:r>
            <a:endParaRPr sz="1400" strike="noStrike" cap="none" spc="0">
              <a:latin typeface="Arial"/>
              <a:cs typeface="Arial"/>
            </a:endParaRPr>
          </a:p>
        </p:txBody>
      </p:sp>
      <p:sp>
        <p:nvSpPr>
          <p:cNvPr id="18037714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 Efficiency Improvements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Removed unused functions to reduce complexity and binary size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Integrated transpose directly into flatten to speed up data processing</a:t>
            </a:r>
            <a:endParaRPr sz="140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 Optimization</a:t>
            </a:r>
            <a:endParaRPr sz="1400" b="1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Utilized Clang-specific and C++11 features to reduce boilerplate and enhance functionality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Modularized parallel frameworks (NVIDIA, OpenMP, Multithreading) for easier maintenance</a:t>
            </a:r>
            <a:endParaRPr sz="1400">
              <a:latin typeface="Arial"/>
              <a:cs typeface="Arial"/>
            </a:endParaRPr>
          </a:p>
          <a:p>
            <a:pPr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Function Inlining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Inlined all functions to reduce call overhead</a:t>
            </a:r>
            <a:endParaRPr sz="1400" strike="noStrike" cap="none" spc="0">
              <a:latin typeface="Arial"/>
              <a:cs typeface="Arial"/>
            </a:endParaRPr>
          </a:p>
        </p:txBody>
      </p:sp>
      <p:sp>
        <p:nvSpPr>
          <p:cNvPr id="1281553314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Other Optimizations</a:t>
            </a:r>
            <a:endParaRPr/>
          </a:p>
        </p:txBody>
      </p:sp>
      <p:sp>
        <p:nvSpPr>
          <p:cNvPr id="4230345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281943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 sz="4000" b="1"/>
          </a:p>
        </p:txBody>
      </p:sp>
      <p:sp>
        <p:nvSpPr>
          <p:cNvPr id="13351383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097236-F393-581C-AC61-40B18B737064}" type="datetime4">
              <a:rPr lang="de-DE"/>
              <a:t>24. März 2025</a:t>
            </a:fld>
            <a:endParaRPr lang="de-DE"/>
          </a:p>
        </p:txBody>
      </p:sp>
      <p:sp>
        <p:nvSpPr>
          <p:cNvPr id="18994556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690180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FA700C9-EDAE-C101-D505-53519F930BAA}" type="slidenum">
              <a:rPr lang="de-DE"/>
              <a:t>42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12757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029EE6-964F-3F2B-484E-D73AF29FAB38}" type="datetime4">
              <a:rPr lang="de-DE"/>
              <a:t>24. März 2025</a:t>
            </a:fld>
            <a:endParaRPr lang="de-DE"/>
          </a:p>
        </p:txBody>
      </p:sp>
      <p:sp>
        <p:nvSpPr>
          <p:cNvPr id="125062177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4979924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224BDDE9-4FAC-D3C5-4C6A-11BE8B05A0D3}" type="slidenum">
              <a:rPr lang="de-DE"/>
              <a:t>43</a:t>
            </a:fld>
            <a:endParaRPr lang="de-DE"/>
          </a:p>
        </p:txBody>
      </p:sp>
      <p:pic>
        <p:nvPicPr>
          <p:cNvPr id="120333953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328020217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4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/>
          </a:p>
        </p:txBody>
      </p:sp>
      <p:pic>
        <p:nvPicPr>
          <p:cNvPr id="111372190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33009778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03619837" name=""/>
          <p:cNvSpPr txBox="1"/>
          <p:nvPr/>
        </p:nvSpPr>
        <p:spPr bwMode="auto">
          <a:xfrm flipH="0" flipV="0">
            <a:off x="5507973" y="4656885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-60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950025697" name=""/>
          <p:cNvSpPr txBox="1"/>
          <p:nvPr/>
        </p:nvSpPr>
        <p:spPr bwMode="auto">
          <a:xfrm flipH="0" flipV="0">
            <a:off x="11195986" y="4656885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-85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44803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5" y="3157737"/>
            <a:ext cx="11164220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GPU-Based Optimizations</a:t>
            </a:r>
            <a:endParaRPr sz="4000" b="1"/>
          </a:p>
        </p:txBody>
      </p:sp>
      <p:sp>
        <p:nvSpPr>
          <p:cNvPr id="12864644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1F5FA4-1DDB-4721-8DDA-55D493F209CC}" type="datetime4">
              <a:rPr lang="de-DE"/>
              <a:t>24. März 2025</a:t>
            </a:fld>
            <a:endParaRPr lang="de-DE"/>
          </a:p>
        </p:txBody>
      </p:sp>
      <p:sp>
        <p:nvSpPr>
          <p:cNvPr id="52367353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4027388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10BCED6-BEAF-ABE4-EFBD-7E37EF333CC8}" type="slidenum">
              <a:rPr lang="de-DE"/>
              <a:t>44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1637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301630D-2BE2-6D11-F3F4-5DCD5EA5832B}" type="datetime4">
              <a:rPr lang="de-DE"/>
              <a:t>24. März 2025</a:t>
            </a:fld>
            <a:endParaRPr lang="de-DE"/>
          </a:p>
        </p:txBody>
      </p:sp>
      <p:sp>
        <p:nvSpPr>
          <p:cNvPr id="17160861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852098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603A111-4592-E6B4-05BC-99004DCEA7FA}" type="slidenum">
              <a:rPr lang="de-DE"/>
              <a:t>45</a:t>
            </a:fld>
            <a:endParaRPr lang="de-DE"/>
          </a:p>
        </p:txBody>
      </p:sp>
      <p:sp>
        <p:nvSpPr>
          <p:cNvPr id="22601140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75000" lnSpcReduction="5000"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Data </a:t>
            </a: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Preparation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Allocate memory on both CPU and GPU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Copy data from CPU memory to GPU memory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Kernel Launch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Instruct the GPU to run a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CUDA Kernel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which defines the parallel computation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CPU sets up the kernel parameters and sends execution commands to the GPU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Parallel Execution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Each GPU core executes its portion of the CUDA Kernel in parallel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High throughput is achieved by running thousands of lightweight threads simultaneously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Data Retrieval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Once the GPU finishes computation, copy the results back from GPU memory to CPU memory for further processing or storage</a:t>
            </a:r>
            <a:endParaRPr/>
          </a:p>
        </p:txBody>
      </p:sp>
      <p:sp>
        <p:nvSpPr>
          <p:cNvPr id="94077057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302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87981189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662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Processing Flow</a:t>
            </a:r>
            <a:endParaRPr/>
          </a:p>
        </p:txBody>
      </p:sp>
      <p:pic>
        <p:nvPicPr>
          <p:cNvPr id="14800328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697324" y="1631155"/>
            <a:ext cx="4569618" cy="4569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909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78F81B-AB79-94B7-6BED-B09FC21AA810}" type="datetime4">
              <a:rPr lang="de-DE"/>
              <a:t>24. März 2025</a:t>
            </a:fld>
            <a:endParaRPr lang="de-DE"/>
          </a:p>
        </p:txBody>
      </p:sp>
      <p:sp>
        <p:nvSpPr>
          <p:cNvPr id="20408209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4844300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4AD3435-69EC-FA3C-06BF-E7DA579E8C40}" type="slidenum">
              <a:rPr lang="de-DE"/>
              <a:t>46</a:t>
            </a:fld>
            <a:endParaRPr lang="de-DE"/>
          </a:p>
        </p:txBody>
      </p:sp>
      <p:sp>
        <p:nvSpPr>
          <p:cNvPr id="37477962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868296242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Kernels</a:t>
            </a:r>
            <a:endParaRPr/>
          </a:p>
        </p:txBody>
      </p:sp>
      <p:sp>
        <p:nvSpPr>
          <p:cNvPr id="353040830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Definition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CUDA Kernels are functions that execute on the GPU in parallel across many lightweight threads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 Organization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Threads are grouped into blocks, and blocks form a grid</a:t>
            </a:r>
            <a:endParaRPr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Each thread uses its unique IDs (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threadIdx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blockIdx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) to determine which part of the data it processes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Example Use Case: ReLU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this example, each thread checks one element in a matrix and sets it to 0 if it’s negative</a:t>
            </a:r>
            <a:endParaRPr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This operation can be performed across large matrices quickly by harnessing GPU parallelism</a:t>
            </a:r>
            <a:endParaRPr/>
          </a:p>
        </p:txBody>
      </p:sp>
      <p:sp>
        <p:nvSpPr>
          <p:cNvPr id="1800214847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 flipH="0" flipV="0">
            <a:off x="6206329" y="1631155"/>
            <a:ext cx="5592510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__global__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relu_kernel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(DATA_TYPE *matrix,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N,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M)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row = blockIdx.y * blockDim.y + threadIdx.y;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col = blockIdx.x * blockDim.x + threadIdx.x;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(row &lt; N &amp;&amp; col &lt; M) 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(matrix[row * N + col] &lt;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){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matrix[row * N + col]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72505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B45B157-7566-CF21-3E41-70AB9A90DE89}" type="datetime4">
              <a:rPr lang="de-DE"/>
              <a:t>24. März 2025</a:t>
            </a:fld>
            <a:endParaRPr lang="de-DE"/>
          </a:p>
        </p:txBody>
      </p:sp>
      <p:sp>
        <p:nvSpPr>
          <p:cNvPr id="6585930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9733706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3104C4DE-DE1B-3E01-E371-03076E6F0E02}" type="slidenum">
              <a:rPr lang="de-DE"/>
              <a:t>47</a:t>
            </a:fld>
            <a:endParaRPr lang="de-DE"/>
          </a:p>
        </p:txBody>
      </p:sp>
      <p:pic>
        <p:nvPicPr>
          <p:cNvPr id="62818620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959947332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90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39221996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39380148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122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86408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9ED2F7C-71E2-A1F3-C879-3E877ED1E757}" type="datetime4">
              <a:rPr lang="de-DE"/>
              <a:t>24. März 2025</a:t>
            </a:fld>
            <a:endParaRPr lang="de-DE"/>
          </a:p>
        </p:txBody>
      </p:sp>
      <p:sp>
        <p:nvSpPr>
          <p:cNvPr id="5357906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6159724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97D668-4290-CDDD-01E5-43BB6DA82F53}" type="slidenum">
              <a:rPr lang="de-DE"/>
              <a:t>48</a:t>
            </a:fld>
            <a:endParaRPr lang="de-DE"/>
          </a:p>
        </p:txBody>
      </p:sp>
      <p:sp>
        <p:nvSpPr>
          <p:cNvPr id="125350944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Reduced Memory Copy Overhead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Moved GPU memory copies  of IO-matrices outside the main loop</a:t>
            </a:r>
            <a:endParaRPr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 count</a:t>
            </a:r>
            <a:endParaRPr sz="16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39820" marR="0" indent="-239820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Increased the thread count to the maximum that is available for modern GPUs (1024)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32835489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*a, matrix *b, matrix *c)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 ==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 {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c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malloc_matrix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(a-&gt;x, a-&gt;y);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Input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IO-matrix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size_t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bytes_b = K * L *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(DATA_TYPE);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DATA_TYPE *d_bias;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cudaMalloc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(&amp;amp;d_bias, bytes_b);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(d_bias, b-&gt;m, bytes_b, cudaMemcpyHostToDevice);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threads 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32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dim3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block_dim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(threads, threads)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add_kernel&lt;&lt;&lt;grid_dim, block_dim&gt;&gt;&gt;(d_matrix, d_bias, N, M, K);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(c-&gt;m, d_matrix, bytes_n, cudaMemcpyDeviceToHost);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 sz="1400"/>
          </a:p>
        </p:txBody>
      </p:sp>
      <p:sp>
        <p:nvSpPr>
          <p:cNvPr id="54898412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5020232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6456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2F3FD4-3FF6-0D23-C97E-081703A900DC}" type="datetime4">
              <a:rPr lang="de-DE"/>
              <a:t>24. März 2025</a:t>
            </a:fld>
            <a:endParaRPr lang="de-DE"/>
          </a:p>
        </p:txBody>
      </p:sp>
      <p:sp>
        <p:nvSpPr>
          <p:cNvPr id="124824437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2242410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EEF07D4E-7925-7D7E-B5A0-E8495F8875F2}" type="slidenum">
              <a:rPr lang="de-DE"/>
              <a:t>49</a:t>
            </a:fld>
            <a:endParaRPr lang="de-DE"/>
          </a:p>
        </p:txBody>
      </p:sp>
      <p:pic>
        <p:nvPicPr>
          <p:cNvPr id="213965284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109568590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85478917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42529827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79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sp>
        <p:nvSpPr>
          <p:cNvPr id="164437488" name=""/>
          <p:cNvSpPr txBox="1"/>
          <p:nvPr/>
        </p:nvSpPr>
        <p:spPr bwMode="auto">
          <a:xfrm flipH="0" flipV="0">
            <a:off x="5507976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713358094" name=""/>
          <p:cNvSpPr txBox="1"/>
          <p:nvPr/>
        </p:nvSpPr>
        <p:spPr bwMode="auto">
          <a:xfrm flipH="0" flipV="0">
            <a:off x="11266944" y="3993021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-4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245410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7F2F7E8-69D7-C5F8-F5E5-215E21EECCAE}" type="datetime4">
              <a:rPr lang="de-DE"/>
              <a:t>24. März 2025</a:t>
            </a:fld>
            <a:endParaRPr lang="de-DE"/>
          </a:p>
        </p:txBody>
      </p:sp>
      <p:sp>
        <p:nvSpPr>
          <p:cNvPr id="148593045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0103970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EE7379E-4DB9-CD33-0AD4-2AC13BD6A097}" type="slidenum">
              <a:rPr lang="de-DE"/>
              <a:t>5</a:t>
            </a:fld>
            <a:endParaRPr lang="de-DE"/>
          </a:p>
        </p:txBody>
      </p:sp>
      <p:sp>
        <p:nvSpPr>
          <p:cNvPr id="1378455493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 Core Functions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Identify essential functions for AI framework (e.g., add, ReLU, matrix multiplication)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MNIST Dataset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 MNIST for a manageable, well-understood image classification task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Choose Training Framework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 model training using TensorFlow v1, 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selected for its documentation and wide usage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Export Model Weights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a human-readable text format for exporting weights, avoiding complex formats like ONNX</a:t>
            </a:r>
            <a:endParaRPr sz="1600" strike="noStrike" cap="none" spc="0">
              <a:latin typeface="Arial"/>
              <a:cs typeface="Arial"/>
            </a:endParaRPr>
          </a:p>
        </p:txBody>
      </p:sp>
      <p:sp>
        <p:nvSpPr>
          <p:cNvPr id="2137205140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/>
          </a:p>
        </p:txBody>
      </p:sp>
      <p:sp>
        <p:nvSpPr>
          <p:cNvPr id="1821401198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8" y="1631153"/>
            <a:ext cx="5469732" cy="4569618"/>
          </a:xfrm>
          <a:prstGeom prst="rect">
            <a:avLst/>
          </a:prstGeom>
          <a:solidFill>
            <a:schemeClr val="bg1"/>
          </a:solidFill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60000" lnSpcReduction="8000"/>
          </a:bodyPr>
          <a:lstStyle/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31 63 127 127 63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63 95 127 127 127 127 95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127 127 127 127 127 127 127 63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63 127 127 127 95 63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63 127 127 127 95 31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31 127 127 127 95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95 127 127 127 95 63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31 127 127 127 127 127 127 127 95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31 127 127 127 127 63 127 127 127 127 95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95 127 127 63 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31 127 127 63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63 127 127 63 31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63 127 127 127 31 63 31 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95 127 127 95 31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31 95 127 127 127 127 127 127 127 9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31 63 95 127 127 127 127</a:t>
            </a: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8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8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206976325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74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Preparations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8109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2FC0B02-D325-D5A9-3791-484BD99234CA}" type="datetime4">
              <a:rPr lang="de-DE"/>
              <a:t>24. März 2025</a:t>
            </a:fld>
            <a:endParaRPr lang="de-DE"/>
          </a:p>
        </p:txBody>
      </p:sp>
      <p:sp>
        <p:nvSpPr>
          <p:cNvPr id="14455565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432135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0AD63C6-BC10-9B4F-6273-BBD47A2DC84F}" type="slidenum">
              <a:rPr lang="de-DE"/>
              <a:t>50</a:t>
            </a:fld>
            <a:endParaRPr lang="de-DE"/>
          </a:p>
        </p:txBody>
      </p:sp>
      <p:sp>
        <p:nvSpPr>
          <p:cNvPr id="1866999475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Eliminating Copy Overheads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IO matrices are transferred to the GPU before computation begins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Intermediate result matrices are pre-allocated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Copy operations occur only at the start and end — no data is copied during computation</a:t>
            </a:r>
            <a:endParaRPr lang="de-DE"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Implemented Constant Memory for Convolution</a:t>
            </a:r>
            <a:endParaRPr lang="de-DE"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Fast Access: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Data in constant memory is cached, enabling rapid access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Efficient Bandwidth: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Reduces global memory traffic, improving performance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Consistency: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Ideal for read-only data that remains constant across computations</a:t>
            </a:r>
            <a:endParaRPr/>
          </a:p>
        </p:txBody>
      </p:sp>
      <p:sp>
        <p:nvSpPr>
          <p:cNvPr id="1094434962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106395858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29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80000" lnSpcReduction="4000"/>
          </a:bodyPr>
          <a:lstStyle/>
          <a:p>
            <a:pPr>
              <a:lnSpc>
                <a:spcPts val="1414"/>
              </a:lnSpc>
              <a:defRPr/>
            </a:pP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define</a:t>
            </a: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NUM_MASKS (4)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define</a:t>
            </a: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MASK_SIZE (3)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__constant__ DATA_TYPE c_masks[NUM_MASKS][MASK_SIZE][MASK_SIZE];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init_const_memory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**masks)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DATA_TYPE h_masks[NUM_MASKS][MASK_SIZE][MASK_SIZE];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NUM_MASKS; i++) 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l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l &lt; MASK_SIZE; l++) 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k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k &lt; MASK_SIZE; k++) 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    h_masks[i][l][k] = masks[i]-&gt;m[l * MASK_SIZE + k];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cudaMemcpyToSymbol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(c_masks, h_masks, </a:t>
            </a:r>
            <a:r>
              <a:rPr sz="14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(h_masks));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  <p:sp>
        <p:nvSpPr>
          <p:cNvPr id="207726692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731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Further Copy Overhead Reduction &amp; Constant Memory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9077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23E2C40-19B1-90AA-9B8B-502252FD04A2}" type="datetime4">
              <a:rPr lang="de-DE"/>
              <a:t>24. März 2025</a:t>
            </a:fld>
            <a:endParaRPr lang="de-DE"/>
          </a:p>
        </p:txBody>
      </p:sp>
      <p:sp>
        <p:nvSpPr>
          <p:cNvPr id="151610632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4071927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3CF19C9-AD7F-8E9C-7895-C528007A36AD}" type="slidenum">
              <a:rPr lang="de-DE"/>
              <a:t>51</a:t>
            </a:fld>
            <a:endParaRPr lang="de-DE"/>
          </a:p>
        </p:txBody>
      </p:sp>
      <p:pic>
        <p:nvPicPr>
          <p:cNvPr id="529850608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427435673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163214942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34837448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79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sp>
        <p:nvSpPr>
          <p:cNvPr id="568476364" name=""/>
          <p:cNvSpPr txBox="1"/>
          <p:nvPr/>
        </p:nvSpPr>
        <p:spPr bwMode="auto">
          <a:xfrm flipH="0" flipV="0">
            <a:off x="5507973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-62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463396537" name=""/>
          <p:cNvSpPr txBox="1"/>
          <p:nvPr/>
        </p:nvSpPr>
        <p:spPr bwMode="auto">
          <a:xfrm flipH="0" flipV="0">
            <a:off x="11195986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-21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51381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98C1EFC-06E8-6E8B-6147-7EE57E933A74}" type="datetime4">
              <a:rPr lang="de-DE"/>
              <a:t>24. März 2025</a:t>
            </a:fld>
            <a:endParaRPr lang="de-DE"/>
          </a:p>
        </p:txBody>
      </p:sp>
      <p:sp>
        <p:nvSpPr>
          <p:cNvPr id="53239760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535693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273F68B-0458-F6A7-55CA-ABB39B7DF989}" type="slidenum">
              <a:rPr lang="de-DE"/>
              <a:t>52</a:t>
            </a:fld>
            <a:endParaRPr lang="de-DE"/>
          </a:p>
        </p:txBody>
      </p:sp>
      <p:sp>
        <p:nvSpPr>
          <p:cNvPr id="33120854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25579964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7246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Removing Unnecessary Operations &amp; Introducing Shared Memory</a:t>
            </a:r>
            <a:endParaRPr/>
          </a:p>
        </p:txBody>
      </p:sp>
      <p:sp>
        <p:nvSpPr>
          <p:cNvPr id="29095878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80000" lnSpcReduction="4000"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Eliminated Transpose Overhead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Weights are stored in a cache-optimized layout, removing the need for a transpose</a:t>
            </a:r>
            <a:endParaRPr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Transpose was causing a significant performance penalty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Shared Memory for Matmul XL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Shared Memory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50886" marR="0" lvl="1" indent="-250835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small, on-chip memory accessible by all threads in a block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50886" marR="0" lvl="1" indent="-250835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It’s much faster than global memory, making it ideal for frequently accessed data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28806" marR="0" indent="-228806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Reduces global memory accesses.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Speeds up repeated data usage.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Improves performance especially for large-scale (XL) matrix multiplications.</a:t>
            </a:r>
            <a:endParaRPr/>
          </a:p>
        </p:txBody>
      </p:sp>
      <p:pic>
        <p:nvPicPr>
          <p:cNvPr id="10377785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7146" y="1826939"/>
            <a:ext cx="5500417" cy="4178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2432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96C876E-8D8F-E50D-B151-8FF876634938}" type="datetime4">
              <a:rPr lang="de-DE"/>
              <a:t>24. März 2025</a:t>
            </a:fld>
            <a:endParaRPr lang="de-DE"/>
          </a:p>
        </p:txBody>
      </p:sp>
      <p:sp>
        <p:nvSpPr>
          <p:cNvPr id="127845055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5617645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909E33-5F22-3B46-F544-D422F80B407B}" type="slidenum">
              <a:rPr lang="de-DE"/>
              <a:t>53</a:t>
            </a:fld>
            <a:endParaRPr lang="de-DE"/>
          </a:p>
        </p:txBody>
      </p:sp>
      <p:sp>
        <p:nvSpPr>
          <p:cNvPr id="186086896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158699620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146843908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1774506764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156095"/>
            <a:ext cx="5469732" cy="3519738"/>
          </a:xfrm>
          <a:prstGeom prst="rect">
            <a:avLst/>
          </a:prstGeom>
        </p:spPr>
      </p:pic>
      <p:sp>
        <p:nvSpPr>
          <p:cNvPr id="1451763084" name=""/>
          <p:cNvSpPr/>
          <p:nvPr/>
        </p:nvSpPr>
        <p:spPr bwMode="auto">
          <a:xfrm flipH="0" flipV="0">
            <a:off x="11070166" y="3593041"/>
            <a:ext cx="267284" cy="158749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50094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10596061" y="4595834"/>
            <a:ext cx="1080000" cy="1080000"/>
          </a:xfrm>
          <a:prstGeom prst="rect">
            <a:avLst/>
          </a:prstGeom>
        </p:spPr>
      </p:pic>
      <p:sp>
        <p:nvSpPr>
          <p:cNvPr id="751631886" name=""/>
          <p:cNvSpPr txBox="1"/>
          <p:nvPr/>
        </p:nvSpPr>
        <p:spPr bwMode="auto">
          <a:xfrm flipH="0" flipV="0">
            <a:off x="5546730" y="3993021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+2%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27237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6EF407-B70B-42BF-E720-C44AC74B50E1}" type="datetime4">
              <a:rPr lang="de-DE"/>
              <a:t>24. März 2025</a:t>
            </a:fld>
            <a:endParaRPr lang="de-DE"/>
          </a:p>
        </p:txBody>
      </p:sp>
      <p:sp>
        <p:nvSpPr>
          <p:cNvPr id="2150383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562748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4E0F525-4032-2A15-4DA8-24D054CB1171}" type="slidenum">
              <a:rPr lang="de-DE"/>
              <a:t>54</a:t>
            </a:fld>
            <a:endParaRPr lang="de-DE"/>
          </a:p>
        </p:txBody>
      </p:sp>
      <p:sp>
        <p:nvSpPr>
          <p:cNvPr id="118305027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456962115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1408709493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703422041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47123764" name=""/>
          <p:cNvSpPr txBox="1"/>
          <p:nvPr/>
        </p:nvSpPr>
        <p:spPr bwMode="auto">
          <a:xfrm flipH="0" flipV="0">
            <a:off x="5546730" y="3993021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+2%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922140093" name=""/>
          <p:cNvSpPr txBox="1"/>
          <p:nvPr/>
        </p:nvSpPr>
        <p:spPr bwMode="auto">
          <a:xfrm flipH="0" flipV="0">
            <a:off x="11195986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45308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AEB662D-5F3E-610B-3442-FD29A5093CF2}" type="datetime4">
              <a:rPr lang="de-DE"/>
              <a:t>24. März 2025</a:t>
            </a:fld>
            <a:endParaRPr lang="de-DE"/>
          </a:p>
        </p:txBody>
      </p:sp>
      <p:sp>
        <p:nvSpPr>
          <p:cNvPr id="73231536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7797901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36B4177-2984-2427-CD66-EBD3ADE406AA}" type="slidenum">
              <a:rPr lang="de-DE"/>
              <a:t>55</a:t>
            </a:fld>
            <a:endParaRPr lang="de-DE"/>
          </a:p>
        </p:txBody>
      </p:sp>
      <p:pic>
        <p:nvPicPr>
          <p:cNvPr id="106506013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35586310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1318906027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97227739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84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Inital vs. Final Benchmarks</a:t>
            </a:r>
            <a:endParaRPr/>
          </a:p>
        </p:txBody>
      </p:sp>
      <p:sp>
        <p:nvSpPr>
          <p:cNvPr id="1683005388" name=""/>
          <p:cNvSpPr txBox="1"/>
          <p:nvPr/>
        </p:nvSpPr>
        <p:spPr bwMode="auto">
          <a:xfrm flipH="0" flipV="0">
            <a:off x="5507973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-78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544850101" name=""/>
          <p:cNvSpPr txBox="1"/>
          <p:nvPr/>
        </p:nvSpPr>
        <p:spPr bwMode="auto">
          <a:xfrm flipH="0" flipV="0">
            <a:off x="11195986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-74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64378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CPU vs. GPU</a:t>
            </a:r>
            <a:endParaRPr sz="4000" b="1"/>
          </a:p>
        </p:txBody>
      </p:sp>
      <p:sp>
        <p:nvSpPr>
          <p:cNvPr id="91364359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A319D3-343C-55B2-5CE1-2A0EF08A5D28}" type="datetime4">
              <a:rPr lang="de-DE"/>
              <a:t>24. März 2025</a:t>
            </a:fld>
            <a:endParaRPr lang="de-DE"/>
          </a:p>
        </p:txBody>
      </p:sp>
      <p:sp>
        <p:nvSpPr>
          <p:cNvPr id="81987346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202201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C40AECD-B04E-6C9E-1B7B-F56FA33912C0}" type="slidenum">
              <a:rPr lang="de-DE"/>
              <a:t>56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076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138D53-A18D-98DB-4419-A7F6B6EDA561}" type="datetime4">
              <a:rPr lang="de-DE"/>
              <a:t>24. März 2025</a:t>
            </a:fld>
            <a:endParaRPr lang="de-DE"/>
          </a:p>
        </p:txBody>
      </p:sp>
      <p:sp>
        <p:nvSpPr>
          <p:cNvPr id="137839584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4307837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C112AF-05D3-B3FA-8877-595EB1D58935}" type="slidenum">
              <a:rPr lang="de-DE"/>
              <a:t>57</a:t>
            </a:fld>
            <a:endParaRPr lang="de-DE"/>
          </a:p>
        </p:txBody>
      </p:sp>
      <p:sp>
        <p:nvSpPr>
          <p:cNvPr id="816126295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3"/>
            <a:ext cx="5469732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b="1"/>
              <a:t>CPU</a:t>
            </a:r>
            <a:endParaRPr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Optimized for sequential tasks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Many transistors dedicated to control flow and caching mechanisms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Relies on large caches and complex flow control to handle memory latency</a:t>
            </a:r>
            <a:endParaRPr/>
          </a:p>
          <a:p>
            <a:pPr>
              <a:defRPr/>
            </a:pPr>
            <a:r>
              <a:rPr b="1"/>
              <a:t>GPU</a:t>
            </a:r>
            <a:endParaRPr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Optimized for parallel data processing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Most transistors dedicated to computations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Hides memory latency by performing more computations concurrently</a:t>
            </a:r>
            <a:endParaRPr/>
          </a:p>
        </p:txBody>
      </p:sp>
      <p:sp>
        <p:nvSpPr>
          <p:cNvPr id="1443790381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94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CPU vs. GPU</a:t>
            </a:r>
            <a:endParaRPr sz="2400"/>
          </a:p>
        </p:txBody>
      </p:sp>
      <p:sp>
        <p:nvSpPr>
          <p:cNvPr id="69153976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6490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77811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6048" y="2657635"/>
            <a:ext cx="5469732" cy="2700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73533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01E6190-6A1F-943B-73AD-E352CF462599}" type="datetime4">
              <a:rPr lang="de-DE"/>
              <a:t>24. März 2025</a:t>
            </a:fld>
            <a:endParaRPr lang="de-DE"/>
          </a:p>
        </p:txBody>
      </p:sp>
      <p:sp>
        <p:nvSpPr>
          <p:cNvPr id="137206213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6857755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291795-A5CF-D5DC-9668-87BFDEB55480}" type="slidenum">
              <a:rPr lang="de-DE"/>
              <a:t>58</a:t>
            </a:fld>
            <a:endParaRPr lang="de-DE"/>
          </a:p>
        </p:txBody>
      </p:sp>
      <p:sp>
        <p:nvSpPr>
          <p:cNvPr id="100892363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4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CPU vs. GPU</a:t>
            </a:r>
            <a:endParaRPr sz="2400"/>
          </a:p>
        </p:txBody>
      </p:sp>
      <p:sp>
        <p:nvSpPr>
          <p:cNvPr id="929666738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34727228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1239524454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pic>
        <p:nvPicPr>
          <p:cNvPr id="16216683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151350" y="4558440"/>
            <a:ext cx="1803499" cy="1803499"/>
          </a:xfrm>
          <a:prstGeom prst="rect">
            <a:avLst/>
          </a:prstGeom>
        </p:spPr>
      </p:pic>
      <p:sp>
        <p:nvSpPr>
          <p:cNvPr id="541713146" name=""/>
          <p:cNvSpPr txBox="1"/>
          <p:nvPr/>
        </p:nvSpPr>
        <p:spPr bwMode="auto">
          <a:xfrm flipH="0" flipV="0">
            <a:off x="5476099" y="4361602"/>
            <a:ext cx="511948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52</a:t>
            </a: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139363581" name=""/>
          <p:cNvSpPr txBox="1"/>
          <p:nvPr/>
        </p:nvSpPr>
        <p:spPr bwMode="auto">
          <a:xfrm flipH="0" flipV="0">
            <a:off x="11195986" y="4361602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-18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762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833BE9-8A39-C15D-6843-444FD36333A5}" type="datetime4">
              <a:rPr lang="de-DE"/>
              <a:t>24. März 2025</a:t>
            </a:fld>
            <a:endParaRPr lang="de-DE"/>
          </a:p>
        </p:txBody>
      </p:sp>
      <p:sp>
        <p:nvSpPr>
          <p:cNvPr id="87411289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290290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53BF86-2B87-BB47-76C6-A4B27E7E4655}" type="slidenum">
              <a:rPr lang="de-DE"/>
              <a:t>59</a:t>
            </a:fld>
            <a:endParaRPr lang="de-DE"/>
          </a:p>
        </p:txBody>
      </p:sp>
      <p:sp>
        <p:nvSpPr>
          <p:cNvPr id="155432347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p. 1</a:t>
            </a:r>
            <a:r>
              <a:rPr sz="1600">
                <a:latin typeface="Arial"/>
                <a:ea typeface="Arial"/>
                <a:cs typeface="Arial"/>
              </a:rPr>
              <a:t>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www.avg.com/de/signal/cpu-vs-gpu-comparison"/>
              </a:rPr>
              <a:t>https://www.avg.com/de/signal/cpu-vs-gpu-comparison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9: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https://en.wikipedia.org/wiki/Multithreading_(computer_architecture)"/>
              </a:rPr>
              <a:t>https://en.wikipedia.org/wiki/Multithreading_(computer_architecture)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10: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pixabay.com/de/illustrations/statistiken-gesch%C3%A4ft-graph-daten-5041374/"/>
              </a:rPr>
              <a:t>https://pixabay.com/de/illustrations/statistiken-gesch%C3%A4ft-graph-daten-5041374/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16, 18: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6" tooltip="https://doku.lrz.de/openmp-shared-memory-and-device-parallelism-11481693.html"/>
              </a:rPr>
              <a:t>https://doku.lrz.de/openmp-shared-memory-and-device-parallelism-11481693.html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21: </a:t>
            </a:r>
            <a:r>
              <a:rPr lang="de-DE" sz="1600" b="0" i="0" u="sng" strike="noStrike" cap="none" spc="0">
                <a:latin typeface="Arial"/>
                <a:ea typeface="Arial"/>
                <a:cs typeface="Arial"/>
                <a:hlinkClick r:id="rId7" tooltip="https://www.intel.com/content/www/us/en/developer/tools/oneapi/overview.html"/>
              </a:rPr>
              <a:t>https://www.intel.com/content/www/us/en/developer/tools/oneapi/overview.html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21: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8" tooltip="https://llvm.org/"/>
              </a:rPr>
              <a:t>https://llvm.org/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28: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9" tooltip="https://en.wikipedia.org/wiki/Single_instruction,_multiple_data"/>
              </a:rPr>
              <a:t>https://en.wikipedia.org/wiki/Single_instruction,_multiple_data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29: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0" tooltip="https://documentation-service.arm.com/static/6530e5163f12c06bc0f74108"/>
              </a:rPr>
              <a:t>https://documentation-service.arm.com/static/6530e5163f12c06bc0f74108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sz="1600">
                <a:latin typeface="Arial"/>
                <a:ea typeface="Arial"/>
                <a:cs typeface="Arial"/>
              </a:rPr>
              <a:t>p. 33: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1" tooltip="https://xkcd.com/2347/"/>
              </a:rPr>
              <a:t>https://xkcd.com/2347/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34: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2" tooltip="https://en.wikipedia.org/wiki/Streaming_SIMD_Extensions"/>
              </a:rPr>
              <a:t>https://en.wikipedia.org/wiki/Streaming_SIMD_Extensions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45: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3" tooltip="https://en.wikipedia.org/wiki/CUDA"/>
              </a:rPr>
              <a:t>https://en.wikipedia.org/wiki/CUDA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52: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4" tooltip="https://docs.nvidia.com/cuda/cuda-c-programming-guide/index.html"/>
              </a:rPr>
              <a:t>https://docs.nvidia.com/cuda/cuda-c-programming-guide/index.html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53: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5" tooltip="https://www.nytimes.com/2016/08/06/arts/this-is-fine-meme-dog-fire.html"/>
              </a:rPr>
              <a:t>https://www.nytimes.com/2016/08/06/arts/this-is-fine-meme-dog-fire.html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57: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4" tooltip="https://docs.nvidia.com/cuda/cuda-c-programming-guide/index.html"/>
              </a:rPr>
              <a:t>https://docs.nvidia.com/cuda/cuda-c-programming-guide/index.html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58: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6" tooltip="https://imgflip.com/memegenerator/Table-Flip-Guy"/>
              </a:rPr>
              <a:t>https://imgflip.com/memegenerator/Table-Flip-Guy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19693261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Picture Credits</a:t>
            </a:r>
            <a:endParaRPr/>
          </a:p>
        </p:txBody>
      </p:sp>
      <p:sp>
        <p:nvSpPr>
          <p:cNvPr id="80101393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43988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BC0112-9804-9DC4-A1C0-C26CC3FCC318}" type="datetime4">
              <a:rPr lang="de-DE"/>
              <a:t>24. März 2025</a:t>
            </a:fld>
            <a:endParaRPr lang="de-DE"/>
          </a:p>
        </p:txBody>
      </p:sp>
      <p:sp>
        <p:nvSpPr>
          <p:cNvPr id="50166131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865646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F05C14-D053-AADE-D1A2-0538C8A756A3}" type="slidenum">
              <a:rPr lang="de-DE"/>
              <a:t>6</a:t>
            </a:fld>
            <a:endParaRPr lang="de-DE"/>
          </a:p>
        </p:txBody>
      </p:sp>
      <p:sp>
        <p:nvSpPr>
          <p:cNvPr id="13617112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Matrix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Defines struct and handles memory management (e.g.,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malloc_matrix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free_matrix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print_matrix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Input/Output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Defines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struct and loads weights and image data (e.g.,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malloc_io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free_io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io_to_matrix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get_value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TensorFlow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mplements basic functions like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add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conv2d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relu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Timer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Provides timing functions to measure performance (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start_timer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stop_timer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delta_time_us,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delta_time_s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Main Modul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Integrates all modules, runs the AI graph, and logs performance metrics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81320956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/>
          </a:p>
        </p:txBody>
      </p:sp>
      <p:pic>
        <p:nvPicPr>
          <p:cNvPr id="922756478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272383" y="1631153"/>
            <a:ext cx="5337621" cy="4569618"/>
          </a:xfrm>
          <a:prstGeom prst="rect">
            <a:avLst/>
          </a:prstGeom>
        </p:spPr>
      </p:pic>
      <p:sp>
        <p:nvSpPr>
          <p:cNvPr id="213526321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61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Implementation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76144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C1B02EC-A60B-ECE6-31ED-CDDB923DBB3B}" type="datetime4">
              <a:rPr lang="de-DE"/>
              <a:t>24. März 2025</a:t>
            </a:fld>
            <a:endParaRPr lang="de-DE"/>
          </a:p>
        </p:txBody>
      </p:sp>
      <p:sp>
        <p:nvSpPr>
          <p:cNvPr id="2304517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322710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96F013A-9D9A-C09B-6160-254D3D68C42D}" type="slidenum">
              <a:rPr lang="de-DE"/>
              <a:t>60</a:t>
            </a:fld>
            <a:endParaRPr lang="de-DE"/>
          </a:p>
        </p:txBody>
      </p:sp>
      <p:sp>
        <p:nvSpPr>
          <p:cNvPr id="66342968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Compiler</a:t>
            </a:r>
            <a:endParaRPr/>
          </a:p>
        </p:txBody>
      </p:sp>
      <p:sp>
        <p:nvSpPr>
          <p:cNvPr id="1813773364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GCC vs. Clang</a:t>
            </a:r>
            <a:endParaRPr/>
          </a:p>
        </p:txBody>
      </p:sp>
      <p:graphicFrame>
        <p:nvGraphicFramePr>
          <p:cNvPr id="1049825792" name=""/>
          <p:cNvGraphicFramePr>
            <a:graphicFrameLocks xmlns:a="http://schemas.openxmlformats.org/drawingml/2006/main"/>
          </p:cNvGraphicFramePr>
          <p:nvPr>
            <p:ph sz="quarter" idx="14" hasCustomPrompt="1"/>
          </p:nvPr>
        </p:nvGraphicFramePr>
        <p:xfrm>
          <a:off x="511966" y="2705441"/>
          <a:ext cx="11168065" cy="287781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4140000"/>
                <a:gridCol w="4675365"/>
              </a:tblGrid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Feature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GCC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Clang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Performance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Generally considered highly optimized with mature optimizations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Competitive performance, sometimes faster than GCC in certain benchmarks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Optimization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Extensive optimizations options (e.g. O1. O2, O3 flags)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Similar set of optimizations, sometimes better diagnosctics (clang-tidy) and debugging (clang-analyzer) support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Native Thread Support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OpenMP Support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sz="1400" b="1" i="0" u="none" strike="noStrike" cap="none" spc="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sz="1400" b="1" i="0" u="none" strike="noStrike" cap="none" spc="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Use Cases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Widely used in embedded systems, scientific computing, Linux distributions</a:t>
                      </a:r>
                      <a:b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</a:b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Preferred in environments like macOS, iOS, Android (via Google‘s Android NDK)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Debugging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GDB: Stable and well-optimized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LLDB: Faster start-up time, part of the LLVM project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License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GPL v3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Open Source (Apache License 2.0)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261383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92959" y="1484567"/>
            <a:ext cx="898189" cy="1059864"/>
          </a:xfrm>
          <a:prstGeom prst="rect">
            <a:avLst/>
          </a:prstGeom>
        </p:spPr>
      </p:pic>
      <p:pic>
        <p:nvPicPr>
          <p:cNvPr id="905076138" name=""/>
          <p:cNvPicPr>
            <a:picLocks noChangeAspect="1"/>
          </p:cNvPicPr>
          <p:nvPr/>
        </p:nvPicPr>
        <p:blipFill>
          <a:blip r:embed="rId4"/>
          <a:srcRect l="0" t="-29461" r="0" b="-29461"/>
          <a:stretch/>
        </p:blipFill>
        <p:spPr bwMode="auto">
          <a:xfrm flipH="0" flipV="0">
            <a:off x="8506455" y="1224178"/>
            <a:ext cx="1585912" cy="1580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99652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F1C4148-7EE5-BC3A-A6BE-C04385FC9213}" type="datetime4">
              <a:rPr lang="de-DE"/>
              <a:t>24. März 2025</a:t>
            </a:fld>
            <a:endParaRPr lang="de-DE"/>
          </a:p>
        </p:txBody>
      </p:sp>
      <p:sp>
        <p:nvSpPr>
          <p:cNvPr id="79677087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1780885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FB57E1F7-4BDF-CA90-D39A-077DB0A6CE00}" type="slidenum">
              <a:rPr lang="de-DE"/>
              <a:t>7</a:t>
            </a:fld>
            <a:endParaRPr lang="de-DE"/>
          </a:p>
        </p:txBody>
      </p:sp>
      <p:pic>
        <p:nvPicPr>
          <p:cNvPr id="182797152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746506476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 sz="2400"/>
          </a:p>
        </p:txBody>
      </p:sp>
      <p:pic>
        <p:nvPicPr>
          <p:cNvPr id="2104297708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3712570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88386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6" y="3155039"/>
            <a:ext cx="11158821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94389119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96567BD-3D4A-4657-DF27-C75EDD85B914}" type="datetime4">
              <a:rPr lang="de-DE"/>
              <a:t>24. März 2025</a:t>
            </a:fld>
            <a:endParaRPr lang="de-DE"/>
          </a:p>
        </p:txBody>
      </p:sp>
      <p:sp>
        <p:nvSpPr>
          <p:cNvPr id="170964857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2216160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DC3AC49-2DCF-D0A7-92B9-D8CCA21C35D6}" type="slidenum">
              <a:rPr lang="de-DE"/>
              <a:t>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92890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9E9EA27-2DDC-3036-3D3D-F5A405CF7D74}" type="datetime4">
              <a:rPr lang="de-DE"/>
              <a:t>24. März 2025</a:t>
            </a:fld>
            <a:endParaRPr lang="de-DE"/>
          </a:p>
        </p:txBody>
      </p:sp>
      <p:sp>
        <p:nvSpPr>
          <p:cNvPr id="212512095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6310938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3F593DF1-F335-0677-6F7B-D0A9993110A5}" type="slidenum">
              <a:rPr lang="de-DE"/>
              <a:t>9</a:t>
            </a:fld>
            <a:endParaRPr lang="de-DE"/>
          </a:p>
        </p:txBody>
      </p:sp>
      <p:sp>
        <p:nvSpPr>
          <p:cNvPr id="47841604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sp>
        <p:nvSpPr>
          <p:cNvPr id="1203703091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7" y="1631156"/>
            <a:ext cx="3568820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 sz="140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Concurrent Execution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Allows multiple tasks to run simultaneously in a program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Increased Efficiency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Utilizes CPU resources better, reducing idle time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Faster Performance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Helps improve application responsiveness and speed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66852363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79" y="1631156"/>
            <a:ext cx="3568820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Pthreads</a:t>
            </a:r>
            <a:endParaRPr lang="de-DE"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</a:t>
            </a: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OSIX Threads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standardized API for thread management</a:t>
            </a:r>
            <a:endParaRPr sz="1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Cross-Platform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Works on most Unix-like systems (Linux, macOS)</a:t>
            </a:r>
            <a:endParaRPr sz="1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 Control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Provides tools for creating, managing, and synchronizing threads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540520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Overview</a:t>
            </a:r>
            <a:endParaRPr sz="1600"/>
          </a:p>
        </p:txBody>
      </p:sp>
      <p:pic>
        <p:nvPicPr>
          <p:cNvPr id="4077210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07241" y="2230689"/>
            <a:ext cx="3568820" cy="3370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onlyoffice/8.3.2.19</Application>
  <PresentationFormat>On-screen Show (4:3)</PresentationFormat>
  <Paragraphs>0</Paragraphs>
  <Slides>60</Slides>
  <Notes>60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Robert Kagan</cp:lastModifiedBy>
  <cp:revision>120</cp:revision>
  <dcterms:created xsi:type="dcterms:W3CDTF">2021-11-18T07:49:57Z</dcterms:created>
  <dcterms:modified xsi:type="dcterms:W3CDTF">2025-03-24T16:04:09Z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